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7" r:id="rId2"/>
    <p:sldId id="290" r:id="rId3"/>
    <p:sldId id="291" r:id="rId4"/>
    <p:sldId id="292" r:id="rId5"/>
    <p:sldId id="310" r:id="rId6"/>
    <p:sldId id="312" r:id="rId7"/>
    <p:sldId id="314" r:id="rId8"/>
    <p:sldId id="315" r:id="rId9"/>
    <p:sldId id="318" r:id="rId10"/>
    <p:sldId id="278" r:id="rId11"/>
    <p:sldId id="288" r:id="rId12"/>
    <p:sldId id="293" r:id="rId13"/>
    <p:sldId id="316" r:id="rId14"/>
    <p:sldId id="294" r:id="rId15"/>
    <p:sldId id="317" r:id="rId16"/>
    <p:sldId id="298" r:id="rId17"/>
    <p:sldId id="299" r:id="rId18"/>
    <p:sldId id="300" r:id="rId19"/>
    <p:sldId id="301" r:id="rId20"/>
    <p:sldId id="302" r:id="rId21"/>
    <p:sldId id="304" r:id="rId22"/>
    <p:sldId id="306" r:id="rId23"/>
    <p:sldId id="307" r:id="rId24"/>
    <p:sldId id="309"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23" autoAdjust="0"/>
  </p:normalViewPr>
  <p:slideViewPr>
    <p:cSldViewPr>
      <p:cViewPr varScale="1">
        <p:scale>
          <a:sx n="71" d="100"/>
          <a:sy n="71" d="100"/>
        </p:scale>
        <p:origin x="52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5168A64-CBA3-43EB-9D56-F10E1B9295F7}" type="datetimeFigureOut">
              <a:rPr lang="en-US" smtClean="0"/>
              <a:t>4/19/2018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2EB5907-9661-4F45-A003-9D1A762EBD18}" type="slidenum">
              <a:rPr lang="en-US" smtClean="0"/>
              <a:t>‹#›</a:t>
            </a:fld>
            <a:endParaRPr lang="en-US"/>
          </a:p>
        </p:txBody>
      </p:sp>
    </p:spTree>
    <p:extLst>
      <p:ext uri="{BB962C8B-B14F-4D97-AF65-F5344CB8AC3E}">
        <p14:creationId xmlns:p14="http://schemas.microsoft.com/office/powerpoint/2010/main" val="370110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twc.state.tx.us/business/fmgc/fmgc_toc.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7F975992-3803-4B8C-BEAE-FDAD131270E5}" type="slidenum">
              <a:rPr lang="en-US" smtClean="0"/>
              <a:pPr>
                <a:defRPr/>
              </a:pPr>
              <a:t>1</a:t>
            </a:fld>
            <a:endParaRPr lang="en-US" dirty="0"/>
          </a:p>
        </p:txBody>
      </p:sp>
    </p:spTree>
    <p:extLst>
      <p:ext uri="{BB962C8B-B14F-4D97-AF65-F5344CB8AC3E}">
        <p14:creationId xmlns:p14="http://schemas.microsoft.com/office/powerpoint/2010/main" val="3831079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13</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01047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14</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baseline="0" dirty="0"/>
              <a:t> </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912411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4160127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16</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endParaRPr lang="en-US" altLang="en-US" dirty="0">
              <a:solidFill>
                <a:prstClr val="black"/>
              </a:solidFill>
              <a:ea typeface="+mn-ea"/>
              <a:cs typeface="+mn-cs"/>
            </a:endParaRPr>
          </a:p>
          <a:p>
            <a:pPr eaLnBrk="1" hangingPunct="1">
              <a:spcBef>
                <a:spcPct val="0"/>
              </a:spcBef>
              <a:defRPr/>
            </a:pPr>
            <a:endParaRPr lang="en-US" altLang="en-US" dirty="0"/>
          </a:p>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675249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17</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031307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18</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69520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19</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752246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20</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126243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21</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83853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22</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459205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092610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23</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87763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24</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2739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3</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36802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4</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54204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B5907-9661-4F45-A003-9D1A762EBD18}" type="slidenum">
              <a:rPr lang="en-US" smtClean="0"/>
              <a:t>5</a:t>
            </a:fld>
            <a:endParaRPr lang="en-US"/>
          </a:p>
        </p:txBody>
      </p:sp>
    </p:spTree>
    <p:extLst>
      <p:ext uri="{BB962C8B-B14F-4D97-AF65-F5344CB8AC3E}">
        <p14:creationId xmlns:p14="http://schemas.microsoft.com/office/powerpoint/2010/main" val="409291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B5907-9661-4F45-A003-9D1A762EBD18}" type="slidenum">
              <a:rPr lang="en-US" smtClean="0"/>
              <a:t>8</a:t>
            </a:fld>
            <a:endParaRPr lang="en-US"/>
          </a:p>
        </p:txBody>
      </p:sp>
    </p:spTree>
    <p:extLst>
      <p:ext uri="{BB962C8B-B14F-4D97-AF65-F5344CB8AC3E}">
        <p14:creationId xmlns:p14="http://schemas.microsoft.com/office/powerpoint/2010/main" val="2061360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7F975992-3803-4B8C-BEAE-FDAD131270E5}" type="slidenum">
              <a:rPr lang="en-US" smtClean="0"/>
              <a:pPr>
                <a:defRPr/>
              </a:pPr>
              <a:t>10</a:t>
            </a:fld>
            <a:endParaRPr lang="en-US" dirty="0"/>
          </a:p>
        </p:txBody>
      </p:sp>
    </p:spTree>
    <p:extLst>
      <p:ext uri="{BB962C8B-B14F-4D97-AF65-F5344CB8AC3E}">
        <p14:creationId xmlns:p14="http://schemas.microsoft.com/office/powerpoint/2010/main" val="2294516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11</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t>Lori: Ver</a:t>
            </a:r>
            <a:r>
              <a:rPr lang="en-US" baseline="0" dirty="0"/>
              <a:t>y brief overview – next slide covers in depth</a:t>
            </a:r>
            <a:endParaRPr lang="en-US" dirty="0"/>
          </a:p>
          <a:p>
            <a:pPr>
              <a:defRPr/>
            </a:pPr>
            <a:r>
              <a:rPr lang="en-US" dirty="0"/>
              <a:t>Multiple cost categories are used to capture information about grant award costs. Some of these categories capture information that TWC needs for federal and state reporting purposes. All of these cost categories fall into two broad groups—regular and supplemental cost categories.</a:t>
            </a:r>
          </a:p>
          <a:p>
            <a:pPr>
              <a:defRPr/>
            </a:pPr>
            <a:endParaRPr lang="en-US" dirty="0"/>
          </a:p>
          <a:p>
            <a:pPr>
              <a:buFont typeface="Arial" pitchFamily="34" charset="0"/>
              <a:buNone/>
              <a:defRPr/>
            </a:pPr>
            <a:r>
              <a:rPr lang="en-US" u="sng" dirty="0"/>
              <a:t>Regular Cost Categories</a:t>
            </a:r>
          </a:p>
          <a:p>
            <a:pPr>
              <a:buFont typeface="Arial" pitchFamily="34" charset="0"/>
              <a:buNone/>
              <a:defRPr/>
            </a:pPr>
            <a:r>
              <a:rPr lang="en-US" dirty="0"/>
              <a:t>There are two types of regular cost categories.</a:t>
            </a:r>
          </a:p>
          <a:p>
            <a:pPr marL="171425" indent="-171425">
              <a:buFont typeface="Arial" pitchFamily="34" charset="0"/>
              <a:buChar char="•"/>
              <a:defRPr/>
            </a:pPr>
            <a:r>
              <a:rPr lang="en-US" dirty="0"/>
              <a:t>Administration: There is a small group of categories that are reserved for use in reporting administrative costs. </a:t>
            </a:r>
          </a:p>
          <a:p>
            <a:pPr marL="171425" indent="-171425">
              <a:buFont typeface="Arial" pitchFamily="34" charset="0"/>
              <a:buChar char="•"/>
              <a:defRPr/>
            </a:pPr>
            <a:r>
              <a:rPr lang="en-US" dirty="0"/>
              <a:t>In general, administrative costs are costs associated with the overall administration and management of a program or project. Some grant award contracts could be exclusively administrative in nature, but most are awarded to carry out all or part of a program. When a grant award contract is made to carry out programmatic activities, the expectation is that the majority of funds will be used for that activity. For that reason, most grant contracts contain an administrative cost limit or “cap”. Depending on the program and project, the cap is defined by funding source, AEL Rules, TWC regulations</a:t>
            </a:r>
            <a:r>
              <a:rPr lang="en-US" baseline="0" dirty="0"/>
              <a:t> and policies. Admin caps can be found at the top of your B-1 for each funding source.</a:t>
            </a:r>
            <a:endParaRPr lang="en-US" dirty="0"/>
          </a:p>
          <a:p>
            <a:pPr>
              <a:buFont typeface="Arial" pitchFamily="34" charset="0"/>
              <a:buNone/>
              <a:defRPr/>
            </a:pPr>
            <a:endParaRPr lang="en-US" dirty="0"/>
          </a:p>
          <a:p>
            <a:pPr marL="171425" indent="-171425">
              <a:buFont typeface="Arial" pitchFamily="34" charset="0"/>
              <a:buChar char="•"/>
              <a:defRPr/>
            </a:pPr>
            <a:r>
              <a:rPr lang="en-US" dirty="0"/>
              <a:t>Program (Non-administrative): A much larger group of cost categories exist for reporting program costs, such as those associated with the development of programmatic information systems, services that are referred to as direct program costs, supportive services, and other miscellaneous program costs. These can also include costs associated with training staff on programmatic requirements, providing programmatic technical assistance, the development and operation of programmatic tracking systems, as well as space, utility, supply, and equipment costs associated with providing program services. </a:t>
            </a:r>
          </a:p>
          <a:p>
            <a:pPr marL="171425" indent="-171425">
              <a:buFont typeface="Arial" pitchFamily="34" charset="0"/>
              <a:buChar char="•"/>
              <a:defRPr/>
            </a:pPr>
            <a:r>
              <a:rPr lang="en-US" dirty="0"/>
              <a:t>In short, all costs that are not administrative costs are program costs.</a:t>
            </a:r>
          </a:p>
          <a:p>
            <a:pPr>
              <a:buFont typeface="Arial" pitchFamily="34" charset="0"/>
              <a:buNone/>
              <a:defRPr/>
            </a:pPr>
            <a:endParaRPr lang="en-US" dirty="0"/>
          </a:p>
          <a:p>
            <a:pPr>
              <a:defRPr/>
            </a:pPr>
            <a:r>
              <a:rPr lang="en-US" dirty="0"/>
              <a:t>Note that both administrative and program costs can be either direct or indirect (or allocated) costs. A common misconception is that indirect costs are limited to costs that result from an indirect cost rate and that such costs are always administrative costs. While most costs that result from an indirect cost rate are administrative in nature, that is not always the case. If an entity analyzes its indirect cost rate and finds that it contains programmatic costs, it could identify the percentage share of the rate that consists of program costs, and exclude those costs from administrative costs and limits. Again, such charges would be based on analysis of the individual costs in the indirect cost pool. It is not acceptable to distribute the indirect cost rate between administrative and program costs based on a ratio of total administrative costs to total program costs, or other rationale.</a:t>
            </a:r>
          </a:p>
          <a:p>
            <a:pPr>
              <a:defRPr/>
            </a:pPr>
            <a:endParaRPr lang="en-US" dirty="0"/>
          </a:p>
          <a:p>
            <a:pPr>
              <a:defRPr/>
            </a:pPr>
            <a:r>
              <a:rPr lang="en-US" dirty="0"/>
              <a:t>In addition to indirect costs that result from an indirect cost rate, an entity might have costs that jointly benefit and are allocated among two or more programs or projects, or types of activities. Examples of allocated administrative costs are accounting and audit costs that jointly benefit two or more programs or projects. Examples of allocated program costs are outreach, intake, and assessment if a single activity simultaneously targets or serves multiple programs. Another example of allocated program costs are those associated with a resource room that is available for use by multiple programs. As a final example, space, utility, supply, and equipment are examples of costs that an entity might allocate between administrative and program costs when the associated space or resources are shared between administrative and program activities.    </a:t>
            </a:r>
          </a:p>
          <a:p>
            <a:pPr>
              <a:buFont typeface="Arial" pitchFamily="34" charset="0"/>
              <a:buNone/>
              <a:defRPr/>
            </a:pPr>
            <a:endParaRPr lang="en-US" dirty="0"/>
          </a:p>
          <a:p>
            <a:pPr>
              <a:buFont typeface="Arial" pitchFamily="34" charset="0"/>
              <a:buNone/>
              <a:defRPr/>
            </a:pPr>
            <a:r>
              <a:rPr lang="en-US" u="sng" dirty="0"/>
              <a:t>Supplemental Cost Categories</a:t>
            </a:r>
          </a:p>
          <a:p>
            <a:pPr>
              <a:buFont typeface="Arial" pitchFamily="34" charset="0"/>
              <a:buNone/>
              <a:defRPr/>
            </a:pPr>
            <a:r>
              <a:rPr lang="en-US" dirty="0"/>
              <a:t>Supplemental cost categories are used to re-state certain or all reported expenditures to provide additional detail about the costs incurred. Core 34 AEL contracts have multiple supplemental cost categories, although other AEL contracts</a:t>
            </a:r>
            <a:r>
              <a:rPr lang="en-US" baseline="0" dirty="0"/>
              <a:t> may have different supplemental categories and some may have none</a:t>
            </a:r>
            <a:r>
              <a:rPr lang="en-US" dirty="0"/>
              <a:t>.</a:t>
            </a:r>
          </a:p>
          <a:p>
            <a:pPr>
              <a:buFont typeface="Arial" pitchFamily="34" charset="0"/>
              <a:buNone/>
              <a:defRPr/>
            </a:pPr>
            <a:endParaRPr lang="en-US" dirty="0"/>
          </a:p>
          <a:p>
            <a:pPr marL="171425" indent="-171425">
              <a:buFont typeface="Arial" pitchFamily="34" charset="0"/>
              <a:buChar char="•"/>
              <a:defRPr/>
            </a:pPr>
            <a:r>
              <a:rPr lang="en-US" dirty="0"/>
              <a:t>Program specific: Program specific cost categories usually capture specific additional programmatic information that TWC needs in order to complete federal and state expenditure reports. There are a limited number of program-specific supplemental cost categories.</a:t>
            </a:r>
          </a:p>
          <a:p>
            <a:pPr marL="171425" indent="-171425">
              <a:buFont typeface="Arial" pitchFamily="34" charset="0"/>
              <a:buChar char="•"/>
              <a:defRPr/>
            </a:pPr>
            <a:r>
              <a:rPr lang="en-US" dirty="0"/>
              <a:t>Functional: Functional cost categories re-state reported expenditures by object of expense, such as personnel, travel, equipment, and the like.</a:t>
            </a:r>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584209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12</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Lori: Personnel  – Salaries and Wages): these</a:t>
            </a:r>
            <a:r>
              <a:rPr lang="en-US" altLang="en-US" b="1" baseline="0" dirty="0"/>
              <a:t> are the line items on your B-1 broken down by admin and program</a:t>
            </a:r>
            <a:endParaRPr lang="en-US" altLang="en-US" dirty="0"/>
          </a:p>
          <a:p>
            <a:r>
              <a:rPr lang="en-US" altLang="en-US" dirty="0"/>
              <a:t>Salaries and wages for AEL  program full- and part-time employees’ non-administrative activities on the grant contract. *note – this does NOT include salary for sub-contracted employees, which should be reported</a:t>
            </a:r>
            <a:r>
              <a:rPr lang="en-US" altLang="en-US" baseline="0" dirty="0"/>
              <a:t> under P&amp;C</a:t>
            </a:r>
            <a:endParaRPr lang="en-US" altLang="en-US" dirty="0"/>
          </a:p>
          <a:p>
            <a:r>
              <a:rPr lang="en-US" altLang="en-US" dirty="0"/>
              <a:t> </a:t>
            </a:r>
          </a:p>
          <a:p>
            <a:r>
              <a:rPr lang="en-US" altLang="en-US" b="1" dirty="0"/>
              <a:t>Fringe Benefits (or Personnel Benefits)</a:t>
            </a:r>
            <a:endParaRPr lang="en-US" altLang="en-US" dirty="0"/>
          </a:p>
          <a:p>
            <a:r>
              <a:rPr lang="en-US" altLang="en-US" dirty="0"/>
              <a:t>Fringe benefits for AEL employees’ non-administrative activities on the grant contract; e.g. employer contributions or expenses such as social security, employee insurance, workmen's compensation insurance and pension plan costs. *again – NOT for sub-contracted staff</a:t>
            </a:r>
          </a:p>
          <a:p>
            <a:r>
              <a:rPr lang="en-US" altLang="en-US" dirty="0"/>
              <a:t> </a:t>
            </a:r>
          </a:p>
          <a:p>
            <a:r>
              <a:rPr lang="en-US" altLang="en-US" b="1" dirty="0"/>
              <a:t>Travel</a:t>
            </a:r>
            <a:endParaRPr lang="en-US" altLang="en-US" dirty="0"/>
          </a:p>
          <a:p>
            <a:r>
              <a:rPr lang="en-US" altLang="en-US" dirty="0"/>
              <a:t>Travel expenses incurred for AEL employees to carry out official non-administrative business of the grant contract.</a:t>
            </a:r>
          </a:p>
          <a:p>
            <a:r>
              <a:rPr lang="en-US" altLang="en-US" dirty="0"/>
              <a:t> </a:t>
            </a:r>
          </a:p>
          <a:p>
            <a:r>
              <a:rPr lang="en-US" altLang="en-US" b="1" dirty="0"/>
              <a:t>Equipment</a:t>
            </a:r>
            <a:endParaRPr lang="en-US" altLang="en-US" dirty="0"/>
          </a:p>
          <a:p>
            <a:r>
              <a:rPr lang="en-US" altLang="en-US" dirty="0"/>
              <a:t>Include the cost of equipment, as defined by Appendix A to the </a:t>
            </a:r>
            <a:r>
              <a:rPr lang="en-US" altLang="en-US" i="1" u="sng" dirty="0">
                <a:hlinkClick r:id="rId3"/>
              </a:rPr>
              <a:t>Financial Manual for Grants and Contracts</a:t>
            </a:r>
            <a:r>
              <a:rPr lang="en-US" altLang="en-US" dirty="0"/>
              <a:t>—i.e., an article of non-expendable, tangible, personal property having a useful life of more than one year, and an acquisition cost of $5,000 or more—that is used to carry out </a:t>
            </a:r>
            <a:r>
              <a:rPr lang="en-US" altLang="en-US" u="sng" dirty="0"/>
              <a:t>non-administrative</a:t>
            </a:r>
            <a:r>
              <a:rPr lang="en-US" altLang="en-US" dirty="0"/>
              <a:t> activities under the grant contract.  Approval must be obtained through the contract’s designated contract manager prior to purchasing equipment.</a:t>
            </a:r>
          </a:p>
          <a:p>
            <a:r>
              <a:rPr lang="en-US" altLang="en-US" dirty="0"/>
              <a:t>***need citation for reporting equipment</a:t>
            </a:r>
            <a:r>
              <a:rPr lang="en-US" altLang="en-US" baseline="0" dirty="0"/>
              <a:t> at closeout </a:t>
            </a:r>
            <a:endParaRPr lang="en-US" altLang="en-US" dirty="0"/>
          </a:p>
          <a:p>
            <a:r>
              <a:rPr lang="en-US" altLang="en-US" b="1" dirty="0"/>
              <a:t>Supplies</a:t>
            </a:r>
            <a:endParaRPr lang="en-US" altLang="en-US" dirty="0"/>
          </a:p>
          <a:p>
            <a:r>
              <a:rPr lang="en-US" altLang="en-US" dirty="0"/>
              <a:t>Tangible personal property, other than that included in the </a:t>
            </a:r>
            <a:r>
              <a:rPr lang="en-US" altLang="en-US" i="1" dirty="0"/>
              <a:t>Equipment</a:t>
            </a:r>
            <a:r>
              <a:rPr lang="en-US" altLang="en-US" dirty="0"/>
              <a:t> cost category, used to carry out non-administrative activities under the grant contract.</a:t>
            </a:r>
          </a:p>
          <a:p>
            <a:r>
              <a:rPr lang="en-US" altLang="en-US" dirty="0"/>
              <a:t>*Supplies</a:t>
            </a:r>
            <a:r>
              <a:rPr lang="en-US" altLang="en-US" baseline="0" dirty="0"/>
              <a:t> must be ordered and received prior to the end date of the grant.</a:t>
            </a:r>
            <a:r>
              <a:rPr lang="en-US" altLang="en-US" dirty="0"/>
              <a:t> </a:t>
            </a:r>
          </a:p>
          <a:p>
            <a:r>
              <a:rPr lang="en-US" altLang="en-US" b="1" dirty="0"/>
              <a:t>Professional &amp; Contracted Services</a:t>
            </a:r>
            <a:endParaRPr lang="en-US" altLang="en-US" dirty="0"/>
          </a:p>
          <a:p>
            <a:r>
              <a:rPr lang="en-US" altLang="en-US" dirty="0"/>
              <a:t>Contracted services—including, but not limited to sub-contracts, and contracts for temporary employment services, utilities, telephone, printing/duplication services, maintenance and repair services, janitorial services, and space rental—that are used to carry out non-administrative activities under the grant contract.</a:t>
            </a:r>
          </a:p>
          <a:p>
            <a:r>
              <a:rPr lang="en-US" altLang="en-US" dirty="0"/>
              <a:t>*anything you have a signed commitment to pay – a legally</a:t>
            </a:r>
            <a:r>
              <a:rPr lang="en-US" altLang="en-US" baseline="0" dirty="0"/>
              <a:t> established debt (remember reporting obligations, earlier)</a:t>
            </a:r>
            <a:r>
              <a:rPr lang="en-US" altLang="en-US" dirty="0"/>
              <a:t> </a:t>
            </a:r>
          </a:p>
          <a:p>
            <a:r>
              <a:rPr lang="en-US" altLang="en-US" b="1" dirty="0"/>
              <a:t>Other Operating Expense</a:t>
            </a:r>
            <a:endParaRPr lang="en-US" altLang="en-US" dirty="0"/>
          </a:p>
          <a:p>
            <a:r>
              <a:rPr lang="en-US" altLang="en-US" dirty="0"/>
              <a:t>Other non-administrative costs to carry out the grant contract.</a:t>
            </a:r>
          </a:p>
          <a:p>
            <a:r>
              <a:rPr lang="en-US" altLang="en-US" dirty="0"/>
              <a:t>*if you are unsure where to place a particular cost, please</a:t>
            </a:r>
            <a:r>
              <a:rPr lang="en-US" altLang="en-US" baseline="0" dirty="0"/>
              <a:t> contact your Contract Manager and Program Specialist so they can help you make an informed decision, don’t guess!</a:t>
            </a:r>
            <a:endParaRPr lang="en-US" altLang="en-US" dirty="0"/>
          </a:p>
          <a:p>
            <a:pPr>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30475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234425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178611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94595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187307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AEL WIOA Summer Institute June 20 - 23, 2017</a:t>
            </a:r>
          </a:p>
        </p:txBody>
      </p:sp>
      <p:sp>
        <p:nvSpPr>
          <p:cNvPr id="6" name="Slide Number Placeholder 5"/>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259571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215228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AEL WIOA Summer Institute June 20 - 23, 2017</a:t>
            </a:r>
          </a:p>
        </p:txBody>
      </p:sp>
      <p:sp>
        <p:nvSpPr>
          <p:cNvPr id="9" name="Slide Number Placeholder 8"/>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24439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AEL WIOA Summer Institute June 20 - 23, 2017</a:t>
            </a:r>
          </a:p>
        </p:txBody>
      </p:sp>
      <p:sp>
        <p:nvSpPr>
          <p:cNvPr id="5" name="Slide Number Placeholder 4"/>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329715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AEL WIOA Summer Institute June 20 - 23, 2017</a:t>
            </a:r>
          </a:p>
        </p:txBody>
      </p:sp>
      <p:sp>
        <p:nvSpPr>
          <p:cNvPr id="4" name="Slide Number Placeholder 3"/>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384271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68977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AEL WIOA Summer Institute June 20 - 23, 2017</a:t>
            </a:r>
          </a:p>
        </p:txBody>
      </p:sp>
      <p:sp>
        <p:nvSpPr>
          <p:cNvPr id="7" name="Slide Number Placeholder 6"/>
          <p:cNvSpPr>
            <a:spLocks noGrp="1"/>
          </p:cNvSpPr>
          <p:nvPr>
            <p:ph type="sldNum" sz="quarter" idx="12"/>
          </p:nvPr>
        </p:nvSpPr>
        <p:spPr/>
        <p:txBody>
          <a:bodyPr/>
          <a:lstStyle/>
          <a:p>
            <a:fld id="{D1A9D7C6-8A43-455F-A4F1-071D9BEE9EFC}" type="slidenum">
              <a:rPr lang="en-US" smtClean="0"/>
              <a:t>‹#›</a:t>
            </a:fld>
            <a:endParaRPr lang="en-US"/>
          </a:p>
        </p:txBody>
      </p:sp>
    </p:spTree>
    <p:extLst>
      <p:ext uri="{BB962C8B-B14F-4D97-AF65-F5344CB8AC3E}">
        <p14:creationId xmlns:p14="http://schemas.microsoft.com/office/powerpoint/2010/main" val="358357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AEL WIOA Summer Institute June 20 - 23, 2017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9D7C6-8A43-455F-A4F1-071D9BEE9EFC}" type="slidenum">
              <a:rPr lang="en-US" smtClean="0"/>
              <a:t>‹#›</a:t>
            </a:fld>
            <a:endParaRPr lang="en-US"/>
          </a:p>
        </p:txBody>
      </p:sp>
    </p:spTree>
    <p:extLst>
      <p:ext uri="{BB962C8B-B14F-4D97-AF65-F5344CB8AC3E}">
        <p14:creationId xmlns:p14="http://schemas.microsoft.com/office/powerpoint/2010/main" val="517204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elcontracts@twc.state.tx.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3600"/>
            <a:ext cx="7772400" cy="1676400"/>
          </a:xfrm>
        </p:spPr>
        <p:txBody>
          <a:bodyPr>
            <a:normAutofit fontScale="90000"/>
          </a:bodyPr>
          <a:lstStyle/>
          <a:p>
            <a:pPr algn="ctr">
              <a:defRPr/>
            </a:pPr>
            <a:r>
              <a:rPr lang="en-US" dirty="0"/>
              <a:t>Your B-1 and How to use it:</a:t>
            </a:r>
            <a:br>
              <a:rPr lang="en-US" dirty="0"/>
            </a:br>
            <a:r>
              <a:rPr lang="en-US" dirty="0"/>
              <a:t>Year 4 and the core 34</a:t>
            </a:r>
            <a:br>
              <a:rPr lang="en-US" dirty="0"/>
            </a:br>
            <a:r>
              <a:rPr lang="en-US" dirty="0"/>
              <a:t/>
            </a:r>
            <a:br>
              <a:rPr lang="en-US" dirty="0"/>
            </a:br>
            <a:r>
              <a:rPr lang="en-US" sz="1800" dirty="0"/>
              <a:t>Diana Blackwell, Board &amp; Special Initiatives (BSIC)</a:t>
            </a:r>
            <a:br>
              <a:rPr lang="en-US" sz="1800" dirty="0"/>
            </a:br>
            <a:r>
              <a:rPr lang="en-US" sz="1800" dirty="0"/>
              <a:t>Lori Slayton, Adult Education &amp; Literacy</a:t>
            </a:r>
            <a:endParaRPr lang="en-US" dirty="0"/>
          </a:p>
        </p:txBody>
      </p:sp>
      <p:cxnSp>
        <p:nvCxnSpPr>
          <p:cNvPr id="5" name="Straight Connector 4" title="Line"/>
          <p:cNvCxnSpPr/>
          <p:nvPr/>
        </p:nvCxnSpPr>
        <p:spPr>
          <a:xfrm>
            <a:off x="381000" y="3810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a:xfrm>
            <a:off x="838200" y="6172200"/>
            <a:ext cx="7620000" cy="549275"/>
          </a:xfrm>
        </p:spPr>
        <p:txBody>
          <a:bodyPr/>
          <a:lstStyle/>
          <a:p>
            <a:r>
              <a:rPr lang="en-US"/>
              <a:t>AEL WIOA Summer Institute June 20 - 23, 2017</a:t>
            </a:r>
          </a:p>
        </p:txBody>
      </p:sp>
      <p:sp>
        <p:nvSpPr>
          <p:cNvPr id="4" name="Slide Number Placeholder 3"/>
          <p:cNvSpPr>
            <a:spLocks noGrp="1"/>
          </p:cNvSpPr>
          <p:nvPr>
            <p:ph type="sldNum" sz="quarter" idx="12"/>
          </p:nvPr>
        </p:nvSpPr>
        <p:spPr/>
        <p:txBody>
          <a:bodyPr/>
          <a:lstStyle/>
          <a:p>
            <a:fld id="{D1A9D7C6-8A43-455F-A4F1-071D9BEE9EFC}" type="slidenum">
              <a:rPr lang="en-US" smtClean="0"/>
              <a:t>1</a:t>
            </a:fld>
            <a:endParaRPr lang="en-US"/>
          </a:p>
        </p:txBody>
      </p:sp>
    </p:spTree>
    <p:extLst>
      <p:ext uri="{BB962C8B-B14F-4D97-AF65-F5344CB8AC3E}">
        <p14:creationId xmlns:p14="http://schemas.microsoft.com/office/powerpoint/2010/main" val="332590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762000"/>
          </a:xfrm>
        </p:spPr>
        <p:txBody>
          <a:bodyPr/>
          <a:lstStyle/>
          <a:p>
            <a:pPr>
              <a:defRPr/>
            </a:pPr>
            <a:r>
              <a:rPr lang="en-US" dirty="0"/>
              <a:t>Cost Categories</a:t>
            </a:r>
          </a:p>
        </p:txBody>
      </p:sp>
      <p:cxnSp>
        <p:nvCxnSpPr>
          <p:cNvPr id="5" name="Straight Connector 4" title="Line"/>
          <p:cNvCxnSpPr/>
          <p:nvPr/>
        </p:nvCxnSpPr>
        <p:spPr>
          <a:xfrm>
            <a:off x="381000" y="3810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a:xfrm>
            <a:off x="838200" y="6172200"/>
            <a:ext cx="7620000" cy="549275"/>
          </a:xfrm>
        </p:spPr>
        <p:txBody>
          <a:bodyPr/>
          <a:lstStyle/>
          <a:p>
            <a:r>
              <a:rPr lang="en-US"/>
              <a:t>AEL WIOA Summer Institute June 20 - 23, 2017</a:t>
            </a:r>
          </a:p>
        </p:txBody>
      </p:sp>
      <p:sp>
        <p:nvSpPr>
          <p:cNvPr id="4" name="Slide Number Placeholder 3"/>
          <p:cNvSpPr>
            <a:spLocks noGrp="1"/>
          </p:cNvSpPr>
          <p:nvPr>
            <p:ph type="sldNum" sz="quarter" idx="12"/>
          </p:nvPr>
        </p:nvSpPr>
        <p:spPr/>
        <p:txBody>
          <a:bodyPr/>
          <a:lstStyle/>
          <a:p>
            <a:fld id="{D1A9D7C6-8A43-455F-A4F1-071D9BEE9EFC}" type="slidenum">
              <a:rPr lang="en-US" smtClean="0"/>
              <a:t>10</a:t>
            </a:fld>
            <a:endParaRPr lang="en-US"/>
          </a:p>
        </p:txBody>
      </p:sp>
    </p:spTree>
    <p:extLst>
      <p:ext uri="{BB962C8B-B14F-4D97-AF65-F5344CB8AC3E}">
        <p14:creationId xmlns:p14="http://schemas.microsoft.com/office/powerpoint/2010/main" val="351505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latin typeface="Aharoni" pitchFamily="2" charset="-79"/>
                <a:cs typeface="Aharoni" pitchFamily="2" charset="-79"/>
              </a:rPr>
              <a:t>AEL Cost Category Types</a:t>
            </a:r>
          </a:p>
        </p:txBody>
      </p:sp>
      <p:sp>
        <p:nvSpPr>
          <p:cNvPr id="18435" name="Rectangle 3"/>
          <p:cNvSpPr>
            <a:spLocks noGrp="1" noChangeArrowheads="1"/>
          </p:cNvSpPr>
          <p:nvPr>
            <p:ph idx="1"/>
          </p:nvPr>
        </p:nvSpPr>
        <p:spPr>
          <a:xfrm>
            <a:off x="457200" y="1524000"/>
            <a:ext cx="8229600" cy="4602163"/>
          </a:xfrm>
        </p:spPr>
        <p:txBody>
          <a:bodyPr>
            <a:noAutofit/>
          </a:bodyPr>
          <a:lstStyle/>
          <a:p>
            <a:r>
              <a:rPr lang="en-US" altLang="en-US" dirty="0"/>
              <a:t>Regular</a:t>
            </a:r>
          </a:p>
          <a:p>
            <a:pPr lvl="1"/>
            <a:r>
              <a:rPr lang="en-US" altLang="en-US" dirty="0"/>
              <a:t>Administration</a:t>
            </a:r>
          </a:p>
          <a:p>
            <a:pPr lvl="1"/>
            <a:r>
              <a:rPr lang="en-US" altLang="en-US" dirty="0"/>
              <a:t>Program</a:t>
            </a:r>
          </a:p>
          <a:p>
            <a:pPr lvl="2">
              <a:buFont typeface="Wingdings" pitchFamily="2" charset="2"/>
              <a:buChar char="§"/>
            </a:pPr>
            <a:r>
              <a:rPr lang="en-US" altLang="en-US" dirty="0"/>
              <a:t>Personnel/Salary</a:t>
            </a:r>
          </a:p>
          <a:p>
            <a:pPr lvl="2">
              <a:buFont typeface="Wingdings" pitchFamily="2" charset="2"/>
              <a:buChar char="§"/>
            </a:pPr>
            <a:r>
              <a:rPr lang="en-US" altLang="en-US" dirty="0"/>
              <a:t>Fringe Benefits</a:t>
            </a:r>
          </a:p>
          <a:p>
            <a:pPr lvl="2">
              <a:buFont typeface="Wingdings" pitchFamily="2" charset="2"/>
              <a:buChar char="§"/>
            </a:pPr>
            <a:r>
              <a:rPr lang="en-US" altLang="en-US" dirty="0"/>
              <a:t>Travel</a:t>
            </a:r>
          </a:p>
          <a:p>
            <a:pPr lvl="2">
              <a:buFont typeface="Wingdings" pitchFamily="2" charset="2"/>
              <a:buChar char="§"/>
            </a:pPr>
            <a:r>
              <a:rPr lang="en-US" altLang="en-US" dirty="0"/>
              <a:t>Equipment</a:t>
            </a:r>
          </a:p>
          <a:p>
            <a:pPr lvl="2">
              <a:buFont typeface="Wingdings" pitchFamily="2" charset="2"/>
              <a:buChar char="§"/>
            </a:pPr>
            <a:r>
              <a:rPr lang="en-US" altLang="en-US" dirty="0"/>
              <a:t>Supplies</a:t>
            </a:r>
          </a:p>
          <a:p>
            <a:pPr lvl="2">
              <a:buFont typeface="Wingdings" pitchFamily="2" charset="2"/>
              <a:buChar char="§"/>
            </a:pPr>
            <a:r>
              <a:rPr lang="en-US" altLang="en-US" dirty="0"/>
              <a:t>Professional &amp; Contracted Services</a:t>
            </a:r>
          </a:p>
          <a:p>
            <a:pPr lvl="2">
              <a:buFont typeface="Wingdings" pitchFamily="2" charset="2"/>
              <a:buChar char="§"/>
            </a:pPr>
            <a:r>
              <a:rPr lang="en-US" altLang="en-US" dirty="0"/>
              <a:t>Other operating expenses</a:t>
            </a:r>
            <a:endParaRPr lang="en-US" altLang="en-US" sz="2800" dirty="0"/>
          </a:p>
          <a:p>
            <a:pPr marL="914400" lvl="2" indent="0" eaLnBrk="1" hangingPunct="1">
              <a:lnSpc>
                <a:spcPct val="90000"/>
              </a:lnSpc>
              <a:buNone/>
              <a:defRPr/>
            </a:pPr>
            <a:endParaRPr lang="en-US" altLang="en-US" sz="32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11</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206739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latin typeface="Aharoni" pitchFamily="2" charset="-79"/>
                <a:cs typeface="Aharoni" pitchFamily="2" charset="-79"/>
              </a:rPr>
              <a:t>AEL Regular Cost Categories</a:t>
            </a:r>
          </a:p>
        </p:txBody>
      </p:sp>
      <p:sp>
        <p:nvSpPr>
          <p:cNvPr id="18435" name="Rectangle 3"/>
          <p:cNvSpPr>
            <a:spLocks noGrp="1" noChangeArrowheads="1"/>
          </p:cNvSpPr>
          <p:nvPr>
            <p:ph idx="1"/>
          </p:nvPr>
        </p:nvSpPr>
        <p:spPr>
          <a:xfrm>
            <a:off x="457200" y="1524000"/>
            <a:ext cx="8229600" cy="4602163"/>
          </a:xfrm>
        </p:spPr>
        <p:txBody>
          <a:bodyPr>
            <a:noAutofit/>
          </a:bodyPr>
          <a:lstStyle/>
          <a:p>
            <a:r>
              <a:rPr lang="en-US" altLang="en-US" dirty="0"/>
              <a:t>Administration</a:t>
            </a:r>
          </a:p>
          <a:p>
            <a:r>
              <a:rPr lang="en-US" altLang="en-US" dirty="0"/>
              <a:t>Personnel</a:t>
            </a:r>
          </a:p>
          <a:p>
            <a:r>
              <a:rPr lang="en-US" altLang="en-US" dirty="0"/>
              <a:t>Fringe Benefits</a:t>
            </a:r>
          </a:p>
          <a:p>
            <a:r>
              <a:rPr lang="en-US" altLang="en-US" dirty="0"/>
              <a:t>Travel</a:t>
            </a:r>
          </a:p>
          <a:p>
            <a:r>
              <a:rPr lang="en-US" altLang="en-US" dirty="0"/>
              <a:t>Equipment</a:t>
            </a:r>
          </a:p>
          <a:p>
            <a:r>
              <a:rPr lang="en-US" altLang="en-US" dirty="0"/>
              <a:t>Supplies</a:t>
            </a:r>
          </a:p>
          <a:p>
            <a:r>
              <a:rPr lang="en-US" altLang="en-US" dirty="0"/>
              <a:t>Professional &amp; Contracted Services</a:t>
            </a:r>
          </a:p>
          <a:p>
            <a:r>
              <a:rPr lang="en-US" altLang="en-US" dirty="0"/>
              <a:t>Other Operating Expenses</a:t>
            </a:r>
          </a:p>
          <a:p>
            <a:pPr marL="914400" lvl="2" indent="0" eaLnBrk="1" hangingPunct="1">
              <a:lnSpc>
                <a:spcPct val="90000"/>
              </a:lnSpc>
              <a:buNone/>
              <a:defRPr/>
            </a:pPr>
            <a:endParaRPr lang="en-US" altLang="en-US" sz="32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12</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249352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2800" dirty="0">
                <a:solidFill>
                  <a:srgbClr val="FF0000"/>
                </a:solidFill>
                <a:latin typeface="Aharoni" pitchFamily="2" charset="-79"/>
                <a:cs typeface="Aharoni" pitchFamily="2" charset="-79"/>
              </a:rPr>
              <a:t>SAMPLE </a:t>
            </a:r>
            <a:r>
              <a:rPr lang="en-US" altLang="en-US" sz="2800" dirty="0">
                <a:latin typeface="Aharoni" pitchFamily="2" charset="-79"/>
                <a:cs typeface="Aharoni" pitchFamily="2" charset="-79"/>
              </a:rPr>
              <a:t>Attachment B-1 Year 4 (Budget Form)</a:t>
            </a:r>
            <a:endParaRPr lang="en-US" altLang="en-US" sz="2800" dirty="0">
              <a:latin typeface="+mn-lt"/>
              <a:cs typeface="Aharoni" pitchFamily="2" charset="-79"/>
            </a:endParaRPr>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13</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pic>
        <p:nvPicPr>
          <p:cNvPr id="1026" name="Picture 2" title="Budget For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3422" y="1295399"/>
            <a:ext cx="6858000" cy="5060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360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dirty="0">
                <a:latin typeface="Aharoni" pitchFamily="2" charset="-79"/>
                <a:cs typeface="Aharoni" pitchFamily="2" charset="-79"/>
              </a:rPr>
              <a:t>AEL Supplemental Categories</a:t>
            </a:r>
          </a:p>
        </p:txBody>
      </p:sp>
      <p:sp>
        <p:nvSpPr>
          <p:cNvPr id="18435" name="Rectangle 3"/>
          <p:cNvSpPr>
            <a:spLocks noGrp="1" noChangeArrowheads="1"/>
          </p:cNvSpPr>
          <p:nvPr>
            <p:ph idx="1"/>
          </p:nvPr>
        </p:nvSpPr>
        <p:spPr>
          <a:xfrm>
            <a:off x="457200" y="1524000"/>
            <a:ext cx="8229600" cy="4602163"/>
          </a:xfrm>
        </p:spPr>
        <p:txBody>
          <a:bodyPr>
            <a:noAutofit/>
          </a:bodyPr>
          <a:lstStyle/>
          <a:p>
            <a:pPr marL="0" indent="0">
              <a:buNone/>
            </a:pPr>
            <a:r>
              <a:rPr lang="en-US" altLang="en-US" dirty="0"/>
              <a:t>Your B-1 CDER tab and reported in CDER</a:t>
            </a:r>
          </a:p>
          <a:p>
            <a:r>
              <a:rPr lang="en-US" altLang="en-US" dirty="0"/>
              <a:t>Capital Outlay</a:t>
            </a:r>
          </a:p>
          <a:p>
            <a:r>
              <a:rPr lang="en-US" altLang="en-US" dirty="0"/>
              <a:t>Indirect</a:t>
            </a:r>
          </a:p>
          <a:p>
            <a:r>
              <a:rPr lang="en-US" altLang="en-US" dirty="0"/>
              <a:t>Other Operating Costs</a:t>
            </a:r>
          </a:p>
          <a:p>
            <a:r>
              <a:rPr lang="en-US" altLang="en-US" dirty="0"/>
              <a:t>Payroll</a:t>
            </a:r>
          </a:p>
          <a:p>
            <a:r>
              <a:rPr lang="en-US" altLang="en-US" dirty="0"/>
              <a:t>Professional &amp; Contracted Services</a:t>
            </a:r>
          </a:p>
          <a:p>
            <a:r>
              <a:rPr lang="en-US" altLang="en-US" dirty="0"/>
              <a:t>Supplies/Materials</a:t>
            </a:r>
          </a:p>
          <a:p>
            <a:pPr marL="914400" lvl="2" indent="0" eaLnBrk="1" hangingPunct="1">
              <a:lnSpc>
                <a:spcPct val="90000"/>
              </a:lnSpc>
              <a:buNone/>
              <a:defRPr/>
            </a:pPr>
            <a:endParaRPr lang="en-US" altLang="en-US" sz="32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14</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53043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81000" y="381000"/>
            <a:ext cx="1524000" cy="4525962"/>
          </a:xfrm>
        </p:spPr>
        <p:txBody>
          <a:bodyPr>
            <a:normAutofit/>
          </a:bodyPr>
          <a:lstStyle/>
          <a:p>
            <a:pPr algn="l" eaLnBrk="1" hangingPunct="1"/>
            <a:r>
              <a:rPr lang="en-US" altLang="en-US" sz="3200" dirty="0">
                <a:latin typeface="Aharoni" pitchFamily="2" charset="-79"/>
                <a:cs typeface="Aharoni" pitchFamily="2" charset="-79"/>
              </a:rPr>
              <a:t>B-1 CDER View Tab</a:t>
            </a:r>
          </a:p>
        </p:txBody>
      </p:sp>
      <p:cxnSp>
        <p:nvCxnSpPr>
          <p:cNvPr id="4" name="Straight Connector 3" title="Line"/>
          <p:cNvCxnSpPr/>
          <p:nvPr/>
        </p:nvCxnSpPr>
        <p:spPr>
          <a:xfrm>
            <a:off x="1676400" y="1191883"/>
            <a:ext cx="0" cy="40386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15</a:t>
            </a:fld>
            <a:endParaRPr lang="en-US" dirty="0"/>
          </a:p>
        </p:txBody>
      </p:sp>
      <p:sp>
        <p:nvSpPr>
          <p:cNvPr id="2" name="Footer Placeholder 1"/>
          <p:cNvSpPr>
            <a:spLocks noGrp="1"/>
          </p:cNvSpPr>
          <p:nvPr>
            <p:ph type="ftr" sz="quarter" idx="11"/>
          </p:nvPr>
        </p:nvSpPr>
        <p:spPr>
          <a:xfrm>
            <a:off x="1676400" y="6477000"/>
            <a:ext cx="6324600" cy="381000"/>
          </a:xfrm>
        </p:spPr>
        <p:txBody>
          <a:bodyPr/>
          <a:lstStyle/>
          <a:p>
            <a:r>
              <a:rPr lang="en-US" dirty="0"/>
              <a:t>AEL WIOA Summer Institute June 20 - 23, 2017</a:t>
            </a:r>
          </a:p>
        </p:txBody>
      </p:sp>
      <p:pic>
        <p:nvPicPr>
          <p:cNvPr id="2050" name="Picture 2" title="CDER Budg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8800" y="152400"/>
            <a:ext cx="47244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041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latin typeface="Aharoni" pitchFamily="2" charset="-79"/>
                <a:cs typeface="Aharoni" pitchFamily="2" charset="-79"/>
              </a:rPr>
              <a:t>COST ALLOCATION</a:t>
            </a:r>
          </a:p>
        </p:txBody>
      </p:sp>
      <p:sp>
        <p:nvSpPr>
          <p:cNvPr id="18435" name="Rectangle 3"/>
          <p:cNvSpPr>
            <a:spLocks noGrp="1" noChangeArrowheads="1"/>
          </p:cNvSpPr>
          <p:nvPr>
            <p:ph idx="1"/>
          </p:nvPr>
        </p:nvSpPr>
        <p:spPr>
          <a:xfrm>
            <a:off x="457200" y="1524000"/>
            <a:ext cx="8229600" cy="4602163"/>
          </a:xfrm>
        </p:spPr>
        <p:txBody>
          <a:bodyPr>
            <a:normAutofit/>
          </a:bodyPr>
          <a:lstStyle/>
          <a:p>
            <a:pPr marL="0" indent="0">
              <a:spcBef>
                <a:spcPts val="600"/>
              </a:spcBef>
              <a:buNone/>
              <a:defRPr/>
            </a:pPr>
            <a:r>
              <a:rPr lang="en-US" altLang="en-US" b="1" dirty="0"/>
              <a:t>200.4 Allocation</a:t>
            </a:r>
          </a:p>
          <a:p>
            <a:pPr>
              <a:spcBef>
                <a:spcPts val="600"/>
              </a:spcBef>
              <a:defRPr/>
            </a:pPr>
            <a:r>
              <a:rPr lang="en-US" altLang="en-US" i="1" dirty="0"/>
              <a:t>Allocation</a:t>
            </a:r>
            <a:r>
              <a:rPr lang="en-US" altLang="en-US" dirty="0"/>
              <a:t> means the process of assigning a cost, or a group of costs, to one or more cost objective(s), in reasonable proportion to the benefit provided or other equitable relationship. The process may entail assigning a cost(s) directly to a final cost objective or through one or more intermediate cost objectives.</a:t>
            </a:r>
            <a:endParaRPr lang="en-US" altLang="en-US" dirty="0">
              <a:ea typeface="Arial" pitchFamily="34" charset="0"/>
            </a:endParaRPr>
          </a:p>
          <a:p>
            <a:pPr marL="0" indent="0">
              <a:buNone/>
            </a:pPr>
            <a:endParaRPr lang="en-US" altLang="en-US" dirty="0"/>
          </a:p>
          <a:p>
            <a:pPr marL="914400" lvl="2" indent="0" eaLnBrk="1" hangingPunct="1">
              <a:lnSpc>
                <a:spcPct val="90000"/>
              </a:lnSpc>
              <a:buNone/>
              <a:defRPr/>
            </a:pPr>
            <a:endParaRPr lang="en-US" altLang="en-US" sz="28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16</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1363220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latin typeface="Aharoni" pitchFamily="2" charset="-79"/>
                <a:cs typeface="Aharoni" pitchFamily="2" charset="-79"/>
              </a:rPr>
              <a:t>COST ALLOCATION</a:t>
            </a:r>
          </a:p>
        </p:txBody>
      </p:sp>
      <p:sp>
        <p:nvSpPr>
          <p:cNvPr id="18435" name="Rectangle 3"/>
          <p:cNvSpPr>
            <a:spLocks noGrp="1" noChangeArrowheads="1"/>
          </p:cNvSpPr>
          <p:nvPr>
            <p:ph idx="1"/>
          </p:nvPr>
        </p:nvSpPr>
        <p:spPr>
          <a:xfrm>
            <a:off x="457200" y="1524000"/>
            <a:ext cx="8229600" cy="4602163"/>
          </a:xfrm>
        </p:spPr>
        <p:txBody>
          <a:bodyPr>
            <a:normAutofit/>
          </a:bodyPr>
          <a:lstStyle/>
          <a:p>
            <a:pPr>
              <a:spcBef>
                <a:spcPts val="600"/>
              </a:spcBef>
              <a:buFontTx/>
              <a:buChar char="•"/>
              <a:defRPr/>
            </a:pPr>
            <a:r>
              <a:rPr lang="en-US" altLang="en-US" dirty="0"/>
              <a:t>Cost allocation process</a:t>
            </a:r>
          </a:p>
          <a:p>
            <a:pPr>
              <a:spcBef>
                <a:spcPts val="600"/>
              </a:spcBef>
              <a:buFontTx/>
              <a:buChar char="•"/>
              <a:defRPr/>
            </a:pPr>
            <a:r>
              <a:rPr lang="en-US" altLang="en-US" dirty="0"/>
              <a:t>Avoid frequently found mistakes, some errors</a:t>
            </a:r>
            <a:r>
              <a:rPr lang="en-US" altLang="en-US" dirty="0">
                <a:solidFill>
                  <a:prstClr val="black"/>
                </a:solidFill>
              </a:rPr>
              <a:t> that result in an improper allocation of costs include:</a:t>
            </a:r>
          </a:p>
          <a:p>
            <a:pPr marL="628650" lvl="2" indent="-171450">
              <a:lnSpc>
                <a:spcPct val="90000"/>
              </a:lnSpc>
              <a:buFontTx/>
              <a:buChar char="•"/>
              <a:defRPr/>
            </a:pPr>
            <a:r>
              <a:rPr lang="en-US" altLang="en-US" dirty="0">
                <a:solidFill>
                  <a:prstClr val="black"/>
                </a:solidFill>
              </a:rPr>
              <a:t>Lack of a written cost allocation plan</a:t>
            </a:r>
          </a:p>
          <a:p>
            <a:pPr marL="628650" lvl="2" indent="-171450">
              <a:lnSpc>
                <a:spcPct val="90000"/>
              </a:lnSpc>
              <a:buFontTx/>
              <a:buChar char="•"/>
              <a:defRPr/>
            </a:pPr>
            <a:r>
              <a:rPr lang="en-US" altLang="en-US" dirty="0">
                <a:solidFill>
                  <a:prstClr val="black"/>
                </a:solidFill>
              </a:rPr>
              <a:t>Failure to follow a cost allocation plan </a:t>
            </a:r>
          </a:p>
          <a:p>
            <a:pPr marL="628650" lvl="2" indent="-171450">
              <a:lnSpc>
                <a:spcPct val="90000"/>
              </a:lnSpc>
              <a:buFontTx/>
              <a:buChar char="•"/>
              <a:defRPr/>
            </a:pPr>
            <a:r>
              <a:rPr lang="en-US" altLang="en-US" dirty="0">
                <a:solidFill>
                  <a:prstClr val="black"/>
                </a:solidFill>
              </a:rPr>
              <a:t>Staff time not being allocated across multiple  programs or funds being worked on</a:t>
            </a:r>
          </a:p>
          <a:p>
            <a:pPr marL="628650" lvl="2" indent="-171450">
              <a:buFontTx/>
              <a:buChar char="•"/>
              <a:defRPr/>
            </a:pPr>
            <a:r>
              <a:rPr lang="en-US" altLang="en-US" dirty="0">
                <a:solidFill>
                  <a:prstClr val="black"/>
                </a:solidFill>
              </a:rPr>
              <a:t>Costs are being allocated based on funding projections or budgets without subsequent adjustment</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17</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1597223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latin typeface="+mn-lt"/>
                <a:cs typeface="Aharoni" pitchFamily="2" charset="-79"/>
              </a:rPr>
              <a:t>AEL LETTER 04-15</a:t>
            </a:r>
            <a:r>
              <a:rPr lang="en-US" altLang="en-US" sz="4800" dirty="0">
                <a:latin typeface="+mn-lt"/>
                <a:cs typeface="Aharoni" pitchFamily="2" charset="-79"/>
              </a:rPr>
              <a:t> – </a:t>
            </a:r>
            <a:r>
              <a:rPr lang="en-US" altLang="en-US" sz="3600" dirty="0">
                <a:latin typeface="+mn-lt"/>
                <a:cs typeface="Aharoni" pitchFamily="2" charset="-79"/>
              </a:rPr>
              <a:t>COST ALLOCATION</a:t>
            </a:r>
          </a:p>
        </p:txBody>
      </p:sp>
      <p:sp>
        <p:nvSpPr>
          <p:cNvPr id="18435" name="Rectangle 3"/>
          <p:cNvSpPr>
            <a:spLocks noGrp="1" noChangeArrowheads="1"/>
          </p:cNvSpPr>
          <p:nvPr>
            <p:ph idx="1"/>
          </p:nvPr>
        </p:nvSpPr>
        <p:spPr>
          <a:xfrm>
            <a:off x="457200" y="1524000"/>
            <a:ext cx="8229600" cy="4602163"/>
          </a:xfrm>
        </p:spPr>
        <p:txBody>
          <a:bodyPr>
            <a:normAutofit/>
          </a:bodyPr>
          <a:lstStyle/>
          <a:p>
            <a:pPr>
              <a:spcBef>
                <a:spcPts val="600"/>
              </a:spcBef>
              <a:buFontTx/>
              <a:buChar char="•"/>
              <a:defRPr/>
            </a:pPr>
            <a:r>
              <a:rPr lang="en-US" dirty="0"/>
              <a:t>AEL entities must be aware that per FMGC, Chapter 11: As provided in applicable cost principles, “All costs and other data used to distribute the costs in the plan should be supported by formal accounting and other records that will support the propriety of the costs assigned to federal or state awards.”</a:t>
            </a:r>
            <a:endParaRPr lang="en-US" altLang="en-US" dirty="0">
              <a:solidFill>
                <a:prstClr val="black"/>
              </a:solidFill>
            </a:endParaRP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18</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82347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dirty="0">
                <a:latin typeface="Aharoni" pitchFamily="2" charset="-79"/>
                <a:cs typeface="Aharoni" pitchFamily="2" charset="-79"/>
              </a:rPr>
              <a:t>COST OBJECTIVES</a:t>
            </a:r>
            <a:endParaRPr lang="en-US" altLang="en-US" sz="3600" dirty="0">
              <a:latin typeface="Aharoni" pitchFamily="2" charset="-79"/>
              <a:cs typeface="Aharoni" pitchFamily="2" charset="-79"/>
            </a:endParaRPr>
          </a:p>
        </p:txBody>
      </p:sp>
      <p:sp>
        <p:nvSpPr>
          <p:cNvPr id="18435" name="Rectangle 3"/>
          <p:cNvSpPr>
            <a:spLocks noGrp="1" noChangeArrowheads="1"/>
          </p:cNvSpPr>
          <p:nvPr>
            <p:ph idx="1"/>
          </p:nvPr>
        </p:nvSpPr>
        <p:spPr>
          <a:xfrm>
            <a:off x="457200" y="1524000"/>
            <a:ext cx="8229600" cy="4602163"/>
          </a:xfrm>
        </p:spPr>
        <p:txBody>
          <a:bodyPr>
            <a:normAutofit/>
          </a:bodyPr>
          <a:lstStyle/>
          <a:p>
            <a:pPr marL="0" indent="0">
              <a:spcBef>
                <a:spcPts val="600"/>
              </a:spcBef>
              <a:buFontTx/>
              <a:buNone/>
            </a:pPr>
            <a:r>
              <a:rPr lang="en-US" altLang="en-US" sz="2400" b="1" dirty="0"/>
              <a:t>200.28 Cost Objective</a:t>
            </a:r>
          </a:p>
          <a:p>
            <a:pPr lvl="1" defTabSz="854075">
              <a:spcBef>
                <a:spcPts val="600"/>
              </a:spcBef>
            </a:pPr>
            <a:r>
              <a:rPr lang="en-US" altLang="en-US" sz="2400" dirty="0">
                <a:ea typeface="Arial" pitchFamily="34" charset="0"/>
              </a:rPr>
              <a:t>A program, function, activity, award, organizational subdivision, contract, or work unit for which cost data are desired</a:t>
            </a:r>
          </a:p>
          <a:p>
            <a:pPr lvl="1" defTabSz="854075">
              <a:spcBef>
                <a:spcPts val="600"/>
              </a:spcBef>
            </a:pPr>
            <a:r>
              <a:rPr lang="en-US" altLang="en-US" sz="2400" dirty="0">
                <a:ea typeface="Arial" pitchFamily="34" charset="0"/>
              </a:rPr>
              <a:t>May be a major function, particular service or product, Federal award, or an indirect cost activity</a:t>
            </a:r>
          </a:p>
          <a:p>
            <a:pPr marL="457200" lvl="1" indent="0" defTabSz="854075">
              <a:spcBef>
                <a:spcPts val="600"/>
              </a:spcBef>
              <a:buNone/>
            </a:pPr>
            <a:endParaRPr lang="en-US" altLang="en-US" sz="2400" dirty="0">
              <a:ea typeface="Arial" pitchFamily="34" charset="0"/>
            </a:endParaRPr>
          </a:p>
          <a:p>
            <a:pPr>
              <a:spcBef>
                <a:spcPts val="0"/>
              </a:spcBef>
              <a:tabLst>
                <a:tab pos="228600" algn="l"/>
              </a:tabLst>
              <a:defRPr/>
            </a:pPr>
            <a:r>
              <a:rPr lang="en-US" altLang="en-US" sz="2400" dirty="0">
                <a:solidFill>
                  <a:prstClr val="black"/>
                </a:solidFill>
                <a:cs typeface="Arial" charset="0"/>
              </a:rPr>
              <a:t>A </a:t>
            </a:r>
            <a:r>
              <a:rPr lang="en-US" altLang="en-US" sz="2400" b="1" u="sng" dirty="0">
                <a:solidFill>
                  <a:prstClr val="black"/>
                </a:solidFill>
                <a:cs typeface="Arial" charset="0"/>
              </a:rPr>
              <a:t>Cost Objective</a:t>
            </a:r>
            <a:r>
              <a:rPr lang="en-US" altLang="en-US" sz="2400" dirty="0">
                <a:solidFill>
                  <a:prstClr val="black"/>
                </a:solidFill>
                <a:cs typeface="Arial" charset="0"/>
              </a:rPr>
              <a:t> is a </a:t>
            </a:r>
            <a:r>
              <a:rPr lang="en-US" sz="2400" dirty="0">
                <a:solidFill>
                  <a:prstClr val="black"/>
                </a:solidFill>
              </a:rPr>
              <a:t>program, function, activity, award, organizational subdivision, contract, or work unit for which cost data are desired. It may be a major function, particular service or product, Federal award, or an indirect cost activity</a:t>
            </a:r>
          </a:p>
          <a:p>
            <a:pPr marL="0" indent="0">
              <a:buNone/>
            </a:pPr>
            <a:endParaRPr lang="en-US" altLang="en-US" sz="2800" dirty="0"/>
          </a:p>
          <a:p>
            <a:pPr>
              <a:spcBef>
                <a:spcPts val="600"/>
              </a:spcBef>
              <a:buFontTx/>
              <a:buChar char="•"/>
              <a:defRPr/>
            </a:pPr>
            <a:endParaRPr lang="en-US" altLang="en-US" dirty="0">
              <a:solidFill>
                <a:prstClr val="black"/>
              </a:solidFill>
            </a:endParaRP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19</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256617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0"/>
            <a:ext cx="8229600" cy="1417638"/>
          </a:xfrm>
        </p:spPr>
        <p:txBody>
          <a:bodyPr>
            <a:normAutofit/>
          </a:bodyPr>
          <a:lstStyle/>
          <a:p>
            <a:pPr algn="l"/>
            <a:r>
              <a:rPr lang="en-US" altLang="en-US" sz="3200" b="1" dirty="0">
                <a:solidFill>
                  <a:srgbClr val="FF0000"/>
                </a:solidFill>
                <a:latin typeface="Aharoni" pitchFamily="2" charset="-79"/>
                <a:cs typeface="Aharoni" pitchFamily="2" charset="-79"/>
              </a:rPr>
              <a:t>SAMPLE </a:t>
            </a:r>
            <a:r>
              <a:rPr lang="en-US" altLang="en-US" sz="2800" dirty="0">
                <a:latin typeface="Aharoni" pitchFamily="2" charset="-79"/>
                <a:cs typeface="Aharoni" pitchFamily="2" charset="-79"/>
              </a:rPr>
              <a:t>Attachment B-1 Year 4 (Budget Form)</a:t>
            </a:r>
            <a:endParaRPr lang="en-US" altLang="en-US" sz="2800" dirty="0">
              <a:latin typeface="+mn-lt"/>
              <a:cs typeface="Aharoni" pitchFamily="2" charset="-79"/>
            </a:endParaRPr>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pic>
        <p:nvPicPr>
          <p:cNvPr id="1026" name="Picture 2" title="Budget For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252268"/>
            <a:ext cx="6858000" cy="5360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3462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dirty="0">
                <a:latin typeface="Aharoni" pitchFamily="2" charset="-79"/>
                <a:cs typeface="Aharoni" pitchFamily="2" charset="-79"/>
              </a:rPr>
              <a:t>COST ALLOCATION</a:t>
            </a:r>
            <a:endParaRPr lang="en-US" altLang="en-US" sz="3600" dirty="0">
              <a:latin typeface="Aharoni" pitchFamily="2" charset="-79"/>
              <a:cs typeface="Aharoni" pitchFamily="2" charset="-79"/>
            </a:endParaRPr>
          </a:p>
        </p:txBody>
      </p:sp>
      <p:sp>
        <p:nvSpPr>
          <p:cNvPr id="18435" name="Rectangle 3"/>
          <p:cNvSpPr>
            <a:spLocks noGrp="1" noChangeArrowheads="1"/>
          </p:cNvSpPr>
          <p:nvPr>
            <p:ph idx="1"/>
          </p:nvPr>
        </p:nvSpPr>
        <p:spPr>
          <a:xfrm>
            <a:off x="457200" y="1495999"/>
            <a:ext cx="8229600" cy="4602163"/>
          </a:xfrm>
        </p:spPr>
        <p:txBody>
          <a:bodyPr>
            <a:normAutofit/>
          </a:bodyPr>
          <a:lstStyle/>
          <a:p>
            <a:pPr marL="0" indent="0">
              <a:buNone/>
              <a:defRPr/>
            </a:pPr>
            <a:r>
              <a:rPr lang="en-US" altLang="en-US" sz="2400" b="1" dirty="0"/>
              <a:t>200.405 Allocable Costs </a:t>
            </a:r>
          </a:p>
          <a:p>
            <a:pPr>
              <a:defRPr/>
            </a:pPr>
            <a:r>
              <a:rPr lang="en-US" altLang="en-US" sz="2400" dirty="0"/>
              <a:t>A cost is allocable to a particular Federal award or other cost objective if the goods or services involved are chargeable or assignable to that Federal award or cost objective in accordance with relative benefits received. This standard is met if the cost:</a:t>
            </a:r>
            <a:endParaRPr lang="en-US" altLang="en-US" sz="2400" b="1" dirty="0"/>
          </a:p>
          <a:p>
            <a:pPr marL="628650" lvl="1" indent="-342900">
              <a:buFont typeface="Arial" panose="020B0604020202020204" pitchFamily="34" charset="0"/>
              <a:buChar char="•"/>
              <a:defRPr/>
            </a:pPr>
            <a:r>
              <a:rPr lang="en-US" altLang="en-US" sz="2400" dirty="0"/>
              <a:t>Is incurred specifically for the Federal award;</a:t>
            </a:r>
          </a:p>
          <a:p>
            <a:pPr marL="628650" lvl="1" indent="-342900">
              <a:buFont typeface="Arial" panose="020B0604020202020204" pitchFamily="34" charset="0"/>
              <a:buChar char="•"/>
              <a:defRPr/>
            </a:pPr>
            <a:r>
              <a:rPr lang="en-US" altLang="en-US" sz="2400" dirty="0"/>
              <a:t>Benefits both the Federal award and other work of the non-Federal entity, and can be distributed in proportions that may be approximated using reasonable methods; and</a:t>
            </a:r>
          </a:p>
          <a:p>
            <a:pPr marL="628650" lvl="1" indent="-342900">
              <a:buFont typeface="Arial" panose="020B0604020202020204" pitchFamily="34" charset="0"/>
              <a:buChar char="•"/>
              <a:defRPr/>
            </a:pPr>
            <a:r>
              <a:rPr lang="en-US" altLang="en-US" sz="2400" dirty="0"/>
              <a:t>Necessary to the operation of non-Federal entity.</a:t>
            </a:r>
          </a:p>
          <a:p>
            <a:pPr marL="0" indent="0">
              <a:spcBef>
                <a:spcPts val="600"/>
              </a:spcBef>
              <a:buNone/>
              <a:defRPr/>
            </a:pPr>
            <a:endParaRPr lang="en-US" altLang="en-US" dirty="0">
              <a:solidFill>
                <a:prstClr val="black"/>
              </a:solidFill>
            </a:endParaRP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20</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886674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304800"/>
            <a:ext cx="8229600" cy="1143000"/>
          </a:xfrm>
        </p:spPr>
        <p:txBody>
          <a:bodyPr>
            <a:normAutofit/>
          </a:bodyPr>
          <a:lstStyle/>
          <a:p>
            <a:pPr algn="l"/>
            <a:r>
              <a:rPr lang="en-US" altLang="en-US" dirty="0">
                <a:latin typeface="Aharoni" pitchFamily="2" charset="-79"/>
                <a:cs typeface="Aharoni" pitchFamily="2" charset="-79"/>
              </a:rPr>
              <a:t>COST ALLOCATION PLAN</a:t>
            </a:r>
            <a:endParaRPr lang="en-US" altLang="en-US" sz="3600" dirty="0">
              <a:latin typeface="Aharoni" pitchFamily="2" charset="-79"/>
              <a:cs typeface="Aharoni" pitchFamily="2" charset="-79"/>
            </a:endParaRPr>
          </a:p>
        </p:txBody>
      </p:sp>
      <p:sp>
        <p:nvSpPr>
          <p:cNvPr id="18435" name="Rectangle 3"/>
          <p:cNvSpPr>
            <a:spLocks noGrp="1" noChangeArrowheads="1"/>
          </p:cNvSpPr>
          <p:nvPr>
            <p:ph idx="1"/>
          </p:nvPr>
        </p:nvSpPr>
        <p:spPr>
          <a:xfrm>
            <a:off x="490537" y="1676400"/>
            <a:ext cx="8229600" cy="4602163"/>
          </a:xfrm>
        </p:spPr>
        <p:txBody>
          <a:bodyPr>
            <a:normAutofit/>
          </a:bodyPr>
          <a:lstStyle/>
          <a:p>
            <a:r>
              <a:rPr lang="en-US" altLang="en-US" dirty="0">
                <a:solidFill>
                  <a:srgbClr val="000000"/>
                </a:solidFill>
              </a:rPr>
              <a:t>The method used to document the allocation of direct costs is the Cost Allocation Plan, commonly referred to as a CAP. Every recipient and sub-recipient must have a CAP.  </a:t>
            </a:r>
          </a:p>
          <a:p>
            <a:r>
              <a:rPr lang="en-US" dirty="0">
                <a:solidFill>
                  <a:srgbClr val="000000"/>
                </a:solidFill>
              </a:rPr>
              <a:t>If your institution does not have a Cost Allocation Plan, please contact your Contract Manager to assist you with this.</a:t>
            </a:r>
            <a:endParaRPr lang="en-US" dirty="0"/>
          </a:p>
          <a:p>
            <a:pPr marL="0" indent="0">
              <a:buNone/>
            </a:pPr>
            <a:endParaRPr lang="en-US" altLang="en-US" sz="36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21</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2209413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304800"/>
            <a:ext cx="8229600" cy="914400"/>
          </a:xfrm>
        </p:spPr>
        <p:txBody>
          <a:bodyPr>
            <a:normAutofit/>
          </a:bodyPr>
          <a:lstStyle/>
          <a:p>
            <a:pPr algn="l"/>
            <a:r>
              <a:rPr lang="en-US" altLang="en-US" dirty="0">
                <a:latin typeface="Aharoni" pitchFamily="2" charset="-79"/>
                <a:cs typeface="Aharoni" pitchFamily="2" charset="-79"/>
              </a:rPr>
              <a:t>COST ALLOCATION PLAN</a:t>
            </a:r>
            <a:endParaRPr lang="en-US" altLang="en-US" sz="3600" dirty="0">
              <a:latin typeface="Aharoni" pitchFamily="2" charset="-79"/>
              <a:cs typeface="Aharoni" pitchFamily="2" charset="-79"/>
            </a:endParaRPr>
          </a:p>
        </p:txBody>
      </p:sp>
      <p:sp>
        <p:nvSpPr>
          <p:cNvPr id="18435" name="Rectangle 3"/>
          <p:cNvSpPr>
            <a:spLocks noGrp="1" noChangeArrowheads="1"/>
          </p:cNvSpPr>
          <p:nvPr>
            <p:ph idx="1"/>
          </p:nvPr>
        </p:nvSpPr>
        <p:spPr>
          <a:xfrm>
            <a:off x="490537" y="1371600"/>
            <a:ext cx="8229600" cy="5029200"/>
          </a:xfrm>
        </p:spPr>
        <p:txBody>
          <a:bodyPr>
            <a:normAutofit fontScale="25000" lnSpcReduction="20000"/>
          </a:bodyPr>
          <a:lstStyle/>
          <a:p>
            <a:pPr marL="0" indent="0">
              <a:buNone/>
            </a:pPr>
            <a:r>
              <a:rPr lang="en-US" sz="11200" u="sng" dirty="0"/>
              <a:t>AEL Letter 04-15</a:t>
            </a:r>
            <a:r>
              <a:rPr lang="en-US" sz="11200" dirty="0"/>
              <a:t>:	</a:t>
            </a:r>
          </a:p>
          <a:p>
            <a:pPr marL="0" indent="0">
              <a:buNone/>
            </a:pPr>
            <a:r>
              <a:rPr lang="en-US" sz="11200" dirty="0"/>
              <a:t>A certification that the cost allocation plan: </a:t>
            </a:r>
          </a:p>
          <a:p>
            <a:r>
              <a:rPr lang="en-US" sz="10400" dirty="0"/>
              <a:t>was prepared in accordance with the OMB Uniform Guidance, Grant Management Standards, and FMGC; </a:t>
            </a:r>
          </a:p>
          <a:p>
            <a:r>
              <a:rPr lang="en-US" sz="10400" dirty="0"/>
              <a:t>contains only allowable costs; </a:t>
            </a:r>
          </a:p>
          <a:p>
            <a:r>
              <a:rPr lang="en-US" sz="10400" dirty="0"/>
              <a:t>was prepared in a manner that treated similar costs consistently among the various federal or state awards and between federal and other nonfederal awards and activities</a:t>
            </a:r>
          </a:p>
          <a:p>
            <a:r>
              <a:rPr lang="en-US" sz="10400" dirty="0"/>
              <a:t>an authorized official of the organization must certify that the cost allocation plan has been prepared in accordance with authorizing legislation and regulations, and state or other applicable requirements.</a:t>
            </a:r>
          </a:p>
          <a:p>
            <a:pPr marL="0" indent="0">
              <a:buNone/>
            </a:pPr>
            <a:endParaRPr lang="en-US" sz="36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22</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2245153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152400"/>
            <a:ext cx="8229600" cy="457200"/>
          </a:xfrm>
        </p:spPr>
        <p:txBody>
          <a:bodyPr>
            <a:normAutofit fontScale="90000"/>
          </a:bodyPr>
          <a:lstStyle/>
          <a:p>
            <a:pPr algn="l"/>
            <a:r>
              <a:rPr lang="en-US" altLang="en-US" sz="3600" dirty="0">
                <a:solidFill>
                  <a:srgbClr val="FF0000"/>
                </a:solidFill>
                <a:latin typeface="Aharoni" pitchFamily="2" charset="-79"/>
                <a:cs typeface="Aharoni" pitchFamily="2" charset="-79"/>
              </a:rPr>
              <a:t>SAMPLE </a:t>
            </a:r>
            <a:r>
              <a:rPr lang="en-US" altLang="en-US" sz="3600" dirty="0">
                <a:latin typeface="Aharoni" pitchFamily="2" charset="-79"/>
                <a:cs typeface="Aharoni" pitchFamily="2" charset="-79"/>
              </a:rPr>
              <a:t>Required Cost Allocation Plan 	</a:t>
            </a:r>
          </a:p>
        </p:txBody>
      </p:sp>
      <p:sp>
        <p:nvSpPr>
          <p:cNvPr id="18435" name="Rectangle 3"/>
          <p:cNvSpPr>
            <a:spLocks noGrp="1" noChangeArrowheads="1"/>
          </p:cNvSpPr>
          <p:nvPr>
            <p:ph idx="1"/>
          </p:nvPr>
        </p:nvSpPr>
        <p:spPr>
          <a:xfrm>
            <a:off x="490537" y="990600"/>
            <a:ext cx="8229600" cy="5287963"/>
          </a:xfrm>
        </p:spPr>
        <p:txBody>
          <a:bodyPr>
            <a:normAutofit fontScale="25000" lnSpcReduction="20000"/>
          </a:bodyPr>
          <a:lstStyle/>
          <a:p>
            <a:pPr marL="0" indent="0">
              <a:buNone/>
            </a:pPr>
            <a:r>
              <a:rPr lang="en-US" sz="9600" b="1" dirty="0"/>
              <a:t>Cost Allocation Plan Certification</a:t>
            </a:r>
            <a:r>
              <a:rPr lang="en-US" sz="9600" dirty="0"/>
              <a:t> </a:t>
            </a:r>
          </a:p>
          <a:p>
            <a:pPr marL="0" indent="0">
              <a:buNone/>
            </a:pPr>
            <a:endParaRPr lang="en-US" sz="3500" dirty="0"/>
          </a:p>
          <a:p>
            <a:pPr marL="0" indent="0">
              <a:buNone/>
            </a:pPr>
            <a:r>
              <a:rPr lang="en-US" sz="5600" dirty="0"/>
              <a:t>This is to certify that I have reviewed the cost allocation plan submitted herewith, and to the best of my knowledge and belief:</a:t>
            </a:r>
          </a:p>
          <a:p>
            <a:pPr marL="0" indent="0">
              <a:buNone/>
            </a:pPr>
            <a:r>
              <a:rPr lang="en-US" sz="5600" dirty="0"/>
              <a:t>All costs included in this proposal, dated      , to establish cost allocations or billings for  [enter period covered by plan] are allowable costs in accordance with the requirements of OMB Circulars A-21, A-87, A-122, Uniform Grant Management Standards, the Texas Workforce Commission’s Financial Manual for Grants and Contracts, and the federal and state awards to which they apply.  Unallowable costs have been adjusted for in allocating costs as indicated in the cost allocation plan.</a:t>
            </a:r>
          </a:p>
          <a:p>
            <a:pPr marL="0" indent="0">
              <a:buNone/>
            </a:pPr>
            <a:r>
              <a:rPr lang="en-US" sz="5600" dirty="0"/>
              <a:t>All costs included in this proposal are properly allocable to federal or state awards on the basis of a beneficial or causal relationship between the expenses incurred and the awards to which they are allocated, in accordance with applicable requirements.</a:t>
            </a:r>
          </a:p>
          <a:p>
            <a:pPr marL="0" indent="0">
              <a:buNone/>
            </a:pPr>
            <a:r>
              <a:rPr lang="en-US" sz="5600" dirty="0"/>
              <a:t>Further, the same costs that have been treated as indirect costs have not been claimed as direct costs.  Similar types of costs have been accounted for consistently.</a:t>
            </a:r>
          </a:p>
          <a:p>
            <a:pPr marL="0" indent="0">
              <a:buNone/>
            </a:pPr>
            <a:r>
              <a:rPr lang="en-US" sz="5600" dirty="0"/>
              <a:t> </a:t>
            </a:r>
          </a:p>
          <a:p>
            <a:pPr marL="0" indent="0">
              <a:buNone/>
            </a:pPr>
            <a:r>
              <a:rPr lang="en-US" sz="5600" dirty="0"/>
              <a:t>I declare the foregoing is true and correct: </a:t>
            </a:r>
          </a:p>
          <a:p>
            <a:pPr marL="0" indent="0">
              <a:buNone/>
            </a:pPr>
            <a:r>
              <a:rPr lang="en-US" sz="5600" dirty="0"/>
              <a:t> </a:t>
            </a:r>
          </a:p>
          <a:p>
            <a:pPr marL="0" indent="0">
              <a:buNone/>
            </a:pPr>
            <a:r>
              <a:rPr lang="en-US" sz="5600" dirty="0"/>
              <a:t>Organization:     </a:t>
            </a:r>
          </a:p>
          <a:p>
            <a:pPr marL="0" indent="0">
              <a:buNone/>
            </a:pPr>
            <a:r>
              <a:rPr lang="en-US" sz="5600" dirty="0"/>
              <a:t> </a:t>
            </a:r>
          </a:p>
          <a:p>
            <a:pPr marL="0" indent="0">
              <a:buNone/>
            </a:pPr>
            <a:r>
              <a:rPr lang="en-US" sz="5600" dirty="0"/>
              <a:t>Official’s Name:      </a:t>
            </a:r>
          </a:p>
          <a:p>
            <a:pPr marL="0" indent="0">
              <a:buNone/>
            </a:pPr>
            <a:r>
              <a:rPr lang="en-US" sz="5600" dirty="0"/>
              <a:t> </a:t>
            </a:r>
          </a:p>
          <a:p>
            <a:pPr marL="0" indent="0">
              <a:buNone/>
            </a:pPr>
            <a:r>
              <a:rPr lang="en-US" sz="5600" dirty="0"/>
              <a:t>Official’s Title:      </a:t>
            </a:r>
          </a:p>
          <a:p>
            <a:pPr marL="0" indent="0">
              <a:buNone/>
            </a:pPr>
            <a:r>
              <a:rPr lang="en-US" sz="5600" dirty="0"/>
              <a:t> </a:t>
            </a:r>
          </a:p>
          <a:p>
            <a:pPr marL="0" indent="0">
              <a:buNone/>
            </a:pPr>
            <a:r>
              <a:rPr lang="en-US" sz="5600" dirty="0"/>
              <a:t>Date of Execution:      </a:t>
            </a:r>
          </a:p>
          <a:p>
            <a:pPr marL="0" indent="0">
              <a:buNone/>
            </a:pPr>
            <a:r>
              <a:rPr lang="en-US" sz="5600" dirty="0"/>
              <a:t> </a:t>
            </a:r>
          </a:p>
          <a:p>
            <a:pPr marL="0" indent="0">
              <a:buNone/>
            </a:pPr>
            <a:r>
              <a:rPr lang="en-US" sz="5600" dirty="0"/>
              <a:t>Signature:  __</a:t>
            </a:r>
            <a:r>
              <a:rPr lang="en-US" sz="5600" u="sng" dirty="0"/>
              <a:t>     </a:t>
            </a:r>
            <a:r>
              <a:rPr lang="en-US" sz="5600" dirty="0"/>
              <a:t>_____________________________</a:t>
            </a:r>
          </a:p>
          <a:p>
            <a:pPr marL="0" indent="0">
              <a:buNone/>
            </a:pPr>
            <a:r>
              <a:rPr lang="en-US" sz="5600" dirty="0"/>
              <a:t> </a:t>
            </a:r>
          </a:p>
          <a:p>
            <a:pPr marL="0" indent="0">
              <a:buNone/>
            </a:pPr>
            <a:r>
              <a:rPr lang="en-US" sz="4300" dirty="0"/>
              <a:t> </a:t>
            </a:r>
          </a:p>
          <a:p>
            <a:pPr marL="0" indent="0">
              <a:buNone/>
            </a:pPr>
            <a:endParaRPr lang="en-US" altLang="en-US" sz="4300" dirty="0"/>
          </a:p>
        </p:txBody>
      </p:sp>
      <p:cxnSp>
        <p:nvCxnSpPr>
          <p:cNvPr id="4" name="Straight Connector 3" title="Line"/>
          <p:cNvCxnSpPr/>
          <p:nvPr/>
        </p:nvCxnSpPr>
        <p:spPr>
          <a:xfrm>
            <a:off x="304800" y="762000"/>
            <a:ext cx="83820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23</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872719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0496" y="152400"/>
            <a:ext cx="8229600" cy="1143000"/>
          </a:xfrm>
        </p:spPr>
        <p:txBody>
          <a:bodyPr>
            <a:normAutofit/>
          </a:bodyPr>
          <a:lstStyle/>
          <a:p>
            <a:pPr algn="l"/>
            <a:r>
              <a:rPr lang="en-US" altLang="en-US" sz="3200" dirty="0">
                <a:latin typeface="Aharoni" pitchFamily="2" charset="-79"/>
                <a:cs typeface="Aharoni" pitchFamily="2" charset="-79"/>
              </a:rPr>
              <a:t>B-1’s, Year 4 and the Core 34</a:t>
            </a:r>
          </a:p>
        </p:txBody>
      </p:sp>
      <p:sp>
        <p:nvSpPr>
          <p:cNvPr id="18435" name="Rectangle 3"/>
          <p:cNvSpPr>
            <a:spLocks noGrp="1" noChangeArrowheads="1"/>
          </p:cNvSpPr>
          <p:nvPr>
            <p:ph idx="1"/>
          </p:nvPr>
        </p:nvSpPr>
        <p:spPr>
          <a:xfrm>
            <a:off x="490537" y="1676400"/>
            <a:ext cx="8229600" cy="4602163"/>
          </a:xfrm>
        </p:spPr>
        <p:txBody>
          <a:bodyPr>
            <a:normAutofit/>
          </a:bodyPr>
          <a:lstStyle/>
          <a:p>
            <a:pPr marL="0" indent="0">
              <a:buNone/>
            </a:pPr>
            <a:r>
              <a:rPr lang="en-US" altLang="en-US" sz="2400" dirty="0"/>
              <a:t>This is the end of this section – we will cover more on AEL Contracts after the break, but right now…..it’s POP QUIZ, HOT SHOT!</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24</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spTree>
    <p:extLst>
      <p:ext uri="{BB962C8B-B14F-4D97-AF65-F5344CB8AC3E}">
        <p14:creationId xmlns:p14="http://schemas.microsoft.com/office/powerpoint/2010/main" val="337291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81000" y="381000"/>
            <a:ext cx="1524000" cy="4525962"/>
          </a:xfrm>
        </p:spPr>
        <p:txBody>
          <a:bodyPr>
            <a:normAutofit/>
          </a:bodyPr>
          <a:lstStyle/>
          <a:p>
            <a:pPr algn="l" eaLnBrk="1" hangingPunct="1"/>
            <a:r>
              <a:rPr lang="en-US" altLang="en-US" sz="3200" dirty="0">
                <a:latin typeface="Aharoni" pitchFamily="2" charset="-79"/>
                <a:cs typeface="Aharoni" pitchFamily="2" charset="-79"/>
              </a:rPr>
              <a:t>B-1 CDER View Tab</a:t>
            </a:r>
          </a:p>
        </p:txBody>
      </p:sp>
      <p:cxnSp>
        <p:nvCxnSpPr>
          <p:cNvPr id="4" name="Straight Connector 3" title="Line"/>
          <p:cNvCxnSpPr/>
          <p:nvPr/>
        </p:nvCxnSpPr>
        <p:spPr>
          <a:xfrm>
            <a:off x="1676400" y="1191883"/>
            <a:ext cx="0" cy="403860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3</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endParaRPr lang="en-US" dirty="0"/>
          </a:p>
          <a:p>
            <a:r>
              <a:rPr lang="en-US" dirty="0"/>
              <a:t>AEL WIOA Summer Institute June 20 - 23, 2017</a:t>
            </a:r>
          </a:p>
        </p:txBody>
      </p:sp>
      <p:pic>
        <p:nvPicPr>
          <p:cNvPr id="2050" name="Picture 2" title="CDER Budg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8800" y="152400"/>
            <a:ext cx="47244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44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eaLnBrk="1" hangingPunct="1"/>
            <a:r>
              <a:rPr lang="en-US" altLang="en-US" sz="3200" dirty="0">
                <a:latin typeface="Aharoni" pitchFamily="2" charset="-79"/>
                <a:cs typeface="Aharoni" pitchFamily="2" charset="-79"/>
              </a:rPr>
              <a:t>B-1 Cost Category Descriptions Tab</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4</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pic>
        <p:nvPicPr>
          <p:cNvPr id="3074" name="Picture 2" title="Cost Category Descriptions Tab"/>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8077200" cy="5037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459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Budget Adjustments vs. Budget Amendments</a:t>
            </a:r>
          </a:p>
        </p:txBody>
      </p:sp>
      <p:sp>
        <p:nvSpPr>
          <p:cNvPr id="3" name="Content Placeholder 2"/>
          <p:cNvSpPr>
            <a:spLocks noGrp="1"/>
          </p:cNvSpPr>
          <p:nvPr>
            <p:ph idx="1"/>
          </p:nvPr>
        </p:nvSpPr>
        <p:spPr>
          <a:xfrm>
            <a:off x="457200" y="1600200"/>
            <a:ext cx="8229600" cy="4756150"/>
          </a:xfrm>
        </p:spPr>
        <p:txBody>
          <a:bodyPr>
            <a:noAutofit/>
          </a:bodyPr>
          <a:lstStyle/>
          <a:p>
            <a:r>
              <a:rPr lang="en-US" dirty="0"/>
              <a:t>New language allows for moving an aggregate amount of less than or equal to 20% without needing an amendment.</a:t>
            </a:r>
          </a:p>
          <a:p>
            <a:r>
              <a:rPr lang="en-US" sz="2800" dirty="0"/>
              <a:t>A change in the amount of a budget line item or combination of line items in which the aggregate change is less than twenty percent (20%) of the total grant award may be approved by the contract manager at their discretion, and may not require a budget amendment.</a:t>
            </a:r>
          </a:p>
          <a:p>
            <a:pPr marL="0" indent="0">
              <a:buNone/>
            </a:pPr>
            <a:endParaRPr lang="en-US" dirty="0"/>
          </a:p>
        </p:txBody>
      </p:sp>
      <p:sp>
        <p:nvSpPr>
          <p:cNvPr id="4" name="Footer Placeholder 3"/>
          <p:cNvSpPr>
            <a:spLocks noGrp="1"/>
          </p:cNvSpPr>
          <p:nvPr>
            <p:ph type="ftr" sz="quarter" idx="11"/>
          </p:nvPr>
        </p:nvSpPr>
        <p:spPr>
          <a:xfrm>
            <a:off x="3124200" y="6356350"/>
            <a:ext cx="3200400" cy="365125"/>
          </a:xfrm>
        </p:spPr>
        <p:txBody>
          <a:bodyPr/>
          <a:lstStyle/>
          <a:p>
            <a:r>
              <a:rPr lang="en-US"/>
              <a:t>AEL WIOA Summer Institute June 20 - 23, 2017</a:t>
            </a:r>
          </a:p>
        </p:txBody>
      </p:sp>
      <p:sp>
        <p:nvSpPr>
          <p:cNvPr id="5" name="Slide Number Placeholder 4"/>
          <p:cNvSpPr>
            <a:spLocks noGrp="1"/>
          </p:cNvSpPr>
          <p:nvPr>
            <p:ph type="sldNum" sz="quarter" idx="12"/>
          </p:nvPr>
        </p:nvSpPr>
        <p:spPr/>
        <p:txBody>
          <a:bodyPr/>
          <a:lstStyle/>
          <a:p>
            <a:fld id="{D1A9D7C6-8A43-455F-A4F1-071D9BEE9EFC}" type="slidenum">
              <a:rPr lang="en-US" smtClean="0"/>
              <a:t>5</a:t>
            </a:fld>
            <a:endParaRPr lang="en-US"/>
          </a:p>
        </p:txBody>
      </p:sp>
    </p:spTree>
    <p:extLst>
      <p:ext uri="{BB962C8B-B14F-4D97-AF65-F5344CB8AC3E}">
        <p14:creationId xmlns:p14="http://schemas.microsoft.com/office/powerpoint/2010/main" val="282037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Budget Adjustments vs. Budget Amendments</a:t>
            </a:r>
          </a:p>
        </p:txBody>
      </p:sp>
      <p:sp>
        <p:nvSpPr>
          <p:cNvPr id="3" name="Text Placeholder 2"/>
          <p:cNvSpPr>
            <a:spLocks noGrp="1"/>
          </p:cNvSpPr>
          <p:nvPr>
            <p:ph type="body" idx="1"/>
          </p:nvPr>
        </p:nvSpPr>
        <p:spPr/>
        <p:txBody>
          <a:bodyPr/>
          <a:lstStyle/>
          <a:p>
            <a:r>
              <a:rPr lang="en-US" u="sng" dirty="0"/>
              <a:t>Budget Adjustment </a:t>
            </a:r>
            <a:r>
              <a:rPr lang="en-US" dirty="0"/>
              <a:t>	</a:t>
            </a:r>
          </a:p>
        </p:txBody>
      </p:sp>
      <p:sp>
        <p:nvSpPr>
          <p:cNvPr id="4" name="Content Placeholder 3"/>
          <p:cNvSpPr>
            <a:spLocks noGrp="1"/>
          </p:cNvSpPr>
          <p:nvPr>
            <p:ph sz="half" idx="2"/>
          </p:nvPr>
        </p:nvSpPr>
        <p:spPr/>
        <p:txBody>
          <a:bodyPr/>
          <a:lstStyle/>
          <a:p>
            <a:r>
              <a:rPr lang="en-US" dirty="0"/>
              <a:t>Moving a sum that is less than 20% of the aggregate amount</a:t>
            </a:r>
          </a:p>
          <a:p>
            <a:r>
              <a:rPr lang="en-US" dirty="0"/>
              <a:t>Contact your CM in writing for latest budget</a:t>
            </a:r>
          </a:p>
          <a:p>
            <a:r>
              <a:rPr lang="en-US" dirty="0"/>
              <a:t>Submit Revised Attachment B-1 with changes highlighted or in bold</a:t>
            </a:r>
          </a:p>
          <a:p>
            <a:endParaRPr lang="en-US" dirty="0"/>
          </a:p>
          <a:p>
            <a:endParaRPr lang="en-US" dirty="0"/>
          </a:p>
          <a:p>
            <a:endParaRPr lang="en-US" dirty="0"/>
          </a:p>
        </p:txBody>
      </p:sp>
      <p:sp>
        <p:nvSpPr>
          <p:cNvPr id="5" name="Text Placeholder 4"/>
          <p:cNvSpPr>
            <a:spLocks noGrp="1"/>
          </p:cNvSpPr>
          <p:nvPr>
            <p:ph type="body" sz="quarter" idx="3"/>
          </p:nvPr>
        </p:nvSpPr>
        <p:spPr/>
        <p:txBody>
          <a:bodyPr/>
          <a:lstStyle/>
          <a:p>
            <a:r>
              <a:rPr lang="en-US" u="sng" dirty="0"/>
              <a:t>Budget Amendment</a:t>
            </a:r>
          </a:p>
        </p:txBody>
      </p:sp>
      <p:sp>
        <p:nvSpPr>
          <p:cNvPr id="6" name="Content Placeholder 5"/>
          <p:cNvSpPr>
            <a:spLocks noGrp="1"/>
          </p:cNvSpPr>
          <p:nvPr>
            <p:ph sz="quarter" idx="4"/>
          </p:nvPr>
        </p:nvSpPr>
        <p:spPr/>
        <p:txBody>
          <a:bodyPr>
            <a:normAutofit lnSpcReduction="10000"/>
          </a:bodyPr>
          <a:lstStyle/>
          <a:p>
            <a:r>
              <a:rPr lang="en-US" dirty="0"/>
              <a:t>Moving a sum that is more than 20% of the aggregate amount</a:t>
            </a:r>
          </a:p>
          <a:p>
            <a:r>
              <a:rPr lang="en-US" dirty="0"/>
              <a:t>Contact your CM in writing for full process and latest budget and forms</a:t>
            </a:r>
          </a:p>
          <a:p>
            <a:r>
              <a:rPr lang="en-US" dirty="0"/>
              <a:t>Submit Contract Action Request (CAR)</a:t>
            </a:r>
          </a:p>
          <a:p>
            <a:r>
              <a:rPr lang="en-US" dirty="0"/>
              <a:t>Submit Revised Attachment B-1 with changes highlighted or in bold</a:t>
            </a:r>
          </a:p>
          <a:p>
            <a:endParaRPr lang="en-US" dirty="0"/>
          </a:p>
        </p:txBody>
      </p:sp>
      <p:sp>
        <p:nvSpPr>
          <p:cNvPr id="7" name="Footer Placeholder 6"/>
          <p:cNvSpPr>
            <a:spLocks noGrp="1"/>
          </p:cNvSpPr>
          <p:nvPr>
            <p:ph type="ftr" sz="quarter" idx="11"/>
          </p:nvPr>
        </p:nvSpPr>
        <p:spPr>
          <a:xfrm>
            <a:off x="2819400" y="6356350"/>
            <a:ext cx="3200400" cy="365125"/>
          </a:xfrm>
        </p:spPr>
        <p:txBody>
          <a:bodyPr/>
          <a:lstStyle/>
          <a:p>
            <a:r>
              <a:rPr lang="en-US" dirty="0"/>
              <a:t>AEL WIOA Summer Institute June 20 - 23, 2017</a:t>
            </a:r>
          </a:p>
        </p:txBody>
      </p:sp>
      <p:sp>
        <p:nvSpPr>
          <p:cNvPr id="8" name="Slide Number Placeholder 7"/>
          <p:cNvSpPr>
            <a:spLocks noGrp="1"/>
          </p:cNvSpPr>
          <p:nvPr>
            <p:ph type="sldNum" sz="quarter" idx="12"/>
          </p:nvPr>
        </p:nvSpPr>
        <p:spPr/>
        <p:txBody>
          <a:bodyPr/>
          <a:lstStyle/>
          <a:p>
            <a:fld id="{D1A9D7C6-8A43-455F-A4F1-071D9BEE9EFC}" type="slidenum">
              <a:rPr lang="en-US" smtClean="0"/>
              <a:t>6</a:t>
            </a:fld>
            <a:endParaRPr lang="en-US"/>
          </a:p>
        </p:txBody>
      </p:sp>
    </p:spTree>
    <p:extLst>
      <p:ext uri="{BB962C8B-B14F-4D97-AF65-F5344CB8AC3E}">
        <p14:creationId xmlns:p14="http://schemas.microsoft.com/office/powerpoint/2010/main" val="301532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Budget Adjustments vs. Budget Amendments</a:t>
            </a:r>
          </a:p>
        </p:txBody>
      </p:sp>
      <p:sp>
        <p:nvSpPr>
          <p:cNvPr id="3" name="Text Placeholder 2"/>
          <p:cNvSpPr>
            <a:spLocks noGrp="1"/>
          </p:cNvSpPr>
          <p:nvPr>
            <p:ph type="body" idx="1"/>
          </p:nvPr>
        </p:nvSpPr>
        <p:spPr/>
        <p:txBody>
          <a:bodyPr/>
          <a:lstStyle/>
          <a:p>
            <a:r>
              <a:rPr lang="en-US" u="sng" dirty="0"/>
              <a:t>Budget Adjustment </a:t>
            </a:r>
            <a:r>
              <a:rPr lang="en-US" dirty="0"/>
              <a:t>	</a:t>
            </a:r>
          </a:p>
        </p:txBody>
      </p:sp>
      <p:sp>
        <p:nvSpPr>
          <p:cNvPr id="4" name="Content Placeholder 3"/>
          <p:cNvSpPr>
            <a:spLocks noGrp="1"/>
          </p:cNvSpPr>
          <p:nvPr>
            <p:ph sz="half" idx="2"/>
          </p:nvPr>
        </p:nvSpPr>
        <p:spPr>
          <a:xfrm>
            <a:off x="457200" y="2286000"/>
            <a:ext cx="4040188" cy="3951288"/>
          </a:xfrm>
        </p:spPr>
        <p:txBody>
          <a:bodyPr>
            <a:normAutofit lnSpcReduction="10000"/>
          </a:bodyPr>
          <a:lstStyle/>
          <a:p>
            <a:r>
              <a:rPr lang="en-US" dirty="0"/>
              <a:t>Requires TWC Contract Manager approval </a:t>
            </a:r>
          </a:p>
          <a:p>
            <a:r>
              <a:rPr lang="en-US" dirty="0"/>
              <a:t>Changes in CDER usually completed the same day</a:t>
            </a:r>
          </a:p>
          <a:p>
            <a:r>
              <a:rPr lang="en-US" dirty="0"/>
              <a:t>Email with CDER confirmation screenshot will be sent</a:t>
            </a:r>
          </a:p>
          <a:p>
            <a:r>
              <a:rPr lang="en-US" dirty="0"/>
              <a:t>Process takes between 1 hour -2 days (depending on workload) </a:t>
            </a:r>
          </a:p>
          <a:p>
            <a:endParaRPr lang="en-US" dirty="0"/>
          </a:p>
        </p:txBody>
      </p:sp>
      <p:sp>
        <p:nvSpPr>
          <p:cNvPr id="5" name="Text Placeholder 4"/>
          <p:cNvSpPr>
            <a:spLocks noGrp="1"/>
          </p:cNvSpPr>
          <p:nvPr>
            <p:ph type="body" sz="quarter" idx="3"/>
          </p:nvPr>
        </p:nvSpPr>
        <p:spPr/>
        <p:txBody>
          <a:bodyPr/>
          <a:lstStyle/>
          <a:p>
            <a:r>
              <a:rPr lang="en-US" u="sng" dirty="0"/>
              <a:t>Budget Amendment</a:t>
            </a:r>
          </a:p>
        </p:txBody>
      </p:sp>
      <p:sp>
        <p:nvSpPr>
          <p:cNvPr id="6" name="Content Placeholder 5"/>
          <p:cNvSpPr>
            <a:spLocks noGrp="1"/>
          </p:cNvSpPr>
          <p:nvPr>
            <p:ph sz="quarter" idx="4"/>
          </p:nvPr>
        </p:nvSpPr>
        <p:spPr>
          <a:xfrm>
            <a:off x="4648200" y="2286000"/>
            <a:ext cx="4041775" cy="3951288"/>
          </a:xfrm>
        </p:spPr>
        <p:txBody>
          <a:bodyPr>
            <a:normAutofit fontScale="92500"/>
          </a:bodyPr>
          <a:lstStyle/>
          <a:p>
            <a:r>
              <a:rPr lang="en-US" dirty="0"/>
              <a:t>Requires TWC Contract Manager approval</a:t>
            </a:r>
          </a:p>
          <a:p>
            <a:r>
              <a:rPr lang="en-US" dirty="0"/>
              <a:t>Requires TWC leadership approval</a:t>
            </a:r>
          </a:p>
          <a:p>
            <a:r>
              <a:rPr lang="en-US" dirty="0"/>
              <a:t>Requires amendment process concluding in party signatures</a:t>
            </a:r>
          </a:p>
          <a:p>
            <a:r>
              <a:rPr lang="en-US" dirty="0"/>
              <a:t>Changes in CDER completed after amendment is executed</a:t>
            </a:r>
          </a:p>
          <a:p>
            <a:r>
              <a:rPr lang="en-US" dirty="0"/>
              <a:t>Process takes between 2-4 weeks</a:t>
            </a:r>
          </a:p>
          <a:p>
            <a:endParaRPr lang="en-US" dirty="0"/>
          </a:p>
          <a:p>
            <a:endParaRPr lang="en-US" dirty="0"/>
          </a:p>
        </p:txBody>
      </p:sp>
      <p:sp>
        <p:nvSpPr>
          <p:cNvPr id="7" name="Footer Placeholder 6"/>
          <p:cNvSpPr>
            <a:spLocks noGrp="1"/>
          </p:cNvSpPr>
          <p:nvPr>
            <p:ph type="ftr" sz="quarter" idx="11"/>
          </p:nvPr>
        </p:nvSpPr>
        <p:spPr>
          <a:xfrm>
            <a:off x="2819400" y="6356350"/>
            <a:ext cx="3200400" cy="365125"/>
          </a:xfrm>
        </p:spPr>
        <p:txBody>
          <a:bodyPr/>
          <a:lstStyle/>
          <a:p>
            <a:r>
              <a:rPr lang="en-US" dirty="0"/>
              <a:t>AEL WIOA Summer Institute June 20 - 23, 2017</a:t>
            </a:r>
          </a:p>
        </p:txBody>
      </p:sp>
      <p:sp>
        <p:nvSpPr>
          <p:cNvPr id="8" name="Slide Number Placeholder 7"/>
          <p:cNvSpPr>
            <a:spLocks noGrp="1"/>
          </p:cNvSpPr>
          <p:nvPr>
            <p:ph type="sldNum" sz="quarter" idx="12"/>
          </p:nvPr>
        </p:nvSpPr>
        <p:spPr/>
        <p:txBody>
          <a:bodyPr/>
          <a:lstStyle/>
          <a:p>
            <a:fld id="{D1A9D7C6-8A43-455F-A4F1-071D9BEE9EFC}" type="slidenum">
              <a:rPr lang="en-US" smtClean="0"/>
              <a:t>7</a:t>
            </a:fld>
            <a:endParaRPr lang="en-US"/>
          </a:p>
        </p:txBody>
      </p:sp>
    </p:spTree>
    <p:extLst>
      <p:ext uri="{BB962C8B-B14F-4D97-AF65-F5344CB8AC3E}">
        <p14:creationId xmlns:p14="http://schemas.microsoft.com/office/powerpoint/2010/main" val="170518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sz="3200" b="1" dirty="0">
                <a:solidFill>
                  <a:srgbClr val="FF0000"/>
                </a:solidFill>
                <a:latin typeface="Aharoni" panose="02010803020104030203" pitchFamily="2" charset="-79"/>
                <a:cs typeface="Aharoni" panose="02010803020104030203" pitchFamily="2" charset="-79"/>
              </a:rPr>
              <a:t>SAMPLE</a:t>
            </a:r>
            <a:r>
              <a:rPr lang="en-US" sz="3200" dirty="0">
                <a:latin typeface="Aharoni" panose="02010803020104030203" pitchFamily="2" charset="-79"/>
                <a:cs typeface="Aharoni" panose="02010803020104030203" pitchFamily="2" charset="-79"/>
              </a:rPr>
              <a:t> Contract Action Request Form </a:t>
            </a:r>
            <a:r>
              <a:rPr lang="en-US" sz="4000" dirty="0">
                <a:latin typeface="Aharoni" panose="02010803020104030203" pitchFamily="2" charset="-79"/>
                <a:cs typeface="Aharoni" panose="02010803020104030203" pitchFamily="2" charset="-79"/>
              </a:rPr>
              <a:t>(</a:t>
            </a:r>
            <a:r>
              <a:rPr lang="en-US" sz="3200" dirty="0">
                <a:latin typeface="Aharoni" panose="02010803020104030203" pitchFamily="2" charset="-79"/>
                <a:cs typeface="Aharoni" panose="02010803020104030203" pitchFamily="2" charset="-79"/>
              </a:rPr>
              <a:t>CAR</a:t>
            </a:r>
            <a:r>
              <a:rPr lang="en-US" sz="4000" dirty="0">
                <a:latin typeface="Aharoni" panose="02010803020104030203" pitchFamily="2" charset="-79"/>
                <a:cs typeface="Aharoni" panose="02010803020104030203" pitchFamily="2" charset="-79"/>
              </a:rPr>
              <a:t>)</a:t>
            </a:r>
          </a:p>
        </p:txBody>
      </p:sp>
      <p:sp>
        <p:nvSpPr>
          <p:cNvPr id="4" name="Footer Placeholder 3"/>
          <p:cNvSpPr>
            <a:spLocks noGrp="1"/>
          </p:cNvSpPr>
          <p:nvPr>
            <p:ph type="ftr" sz="quarter" idx="11"/>
          </p:nvPr>
        </p:nvSpPr>
        <p:spPr>
          <a:xfrm>
            <a:off x="3124200" y="6356350"/>
            <a:ext cx="3200400" cy="365125"/>
          </a:xfrm>
        </p:spPr>
        <p:txBody>
          <a:bodyPr/>
          <a:lstStyle/>
          <a:p>
            <a:r>
              <a:rPr lang="en-US" dirty="0"/>
              <a:t>AEL WIOA Summer Institute June 20 - 23, 2017</a:t>
            </a:r>
          </a:p>
        </p:txBody>
      </p:sp>
      <p:sp>
        <p:nvSpPr>
          <p:cNvPr id="5" name="Slide Number Placeholder 4"/>
          <p:cNvSpPr>
            <a:spLocks noGrp="1"/>
          </p:cNvSpPr>
          <p:nvPr>
            <p:ph type="sldNum" sz="quarter" idx="12"/>
          </p:nvPr>
        </p:nvSpPr>
        <p:spPr/>
        <p:txBody>
          <a:bodyPr/>
          <a:lstStyle/>
          <a:p>
            <a:fld id="{D1A9D7C6-8A43-455F-A4F1-071D9BEE9EFC}" type="slidenum">
              <a:rPr lang="en-US" smtClean="0"/>
              <a:t>8</a:t>
            </a:fld>
            <a:endParaRPr lang="en-US"/>
          </a:p>
        </p:txBody>
      </p:sp>
      <p:pic>
        <p:nvPicPr>
          <p:cNvPr id="4099" name="Picture 3" title="Contract Action Request For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6511" y="838200"/>
            <a:ext cx="8534400" cy="551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426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Budget Adjustments vs. Budget Amendments</a:t>
            </a:r>
          </a:p>
        </p:txBody>
      </p:sp>
      <p:sp>
        <p:nvSpPr>
          <p:cNvPr id="3" name="Content Placeholder 2"/>
          <p:cNvSpPr>
            <a:spLocks noGrp="1"/>
          </p:cNvSpPr>
          <p:nvPr>
            <p:ph idx="1"/>
          </p:nvPr>
        </p:nvSpPr>
        <p:spPr/>
        <p:txBody>
          <a:bodyPr/>
          <a:lstStyle/>
          <a:p>
            <a:pPr marL="0" indent="0">
              <a:buNone/>
            </a:pPr>
            <a:r>
              <a:rPr lang="en-US" dirty="0"/>
              <a:t>Submit questions and/or requests to: </a:t>
            </a:r>
            <a:r>
              <a:rPr lang="en-US" dirty="0">
                <a:hlinkClick r:id="rId2"/>
              </a:rPr>
              <a:t>aelcontracts@twc.state.tx.us</a:t>
            </a:r>
            <a:r>
              <a:rPr lang="en-US" dirty="0"/>
              <a:t> &amp; </a:t>
            </a:r>
            <a:r>
              <a:rPr lang="en-US" b="1" dirty="0"/>
              <a:t>COPY</a:t>
            </a:r>
            <a:r>
              <a:rPr lang="en-US" dirty="0"/>
              <a:t> both your Contract Manager and your AEL Program Specialist.</a:t>
            </a:r>
          </a:p>
          <a:p>
            <a:endParaRPr lang="en-US" dirty="0"/>
          </a:p>
        </p:txBody>
      </p:sp>
      <p:sp>
        <p:nvSpPr>
          <p:cNvPr id="4" name="Footer Placeholder 3"/>
          <p:cNvSpPr>
            <a:spLocks noGrp="1"/>
          </p:cNvSpPr>
          <p:nvPr>
            <p:ph type="ftr" sz="quarter" idx="11"/>
          </p:nvPr>
        </p:nvSpPr>
        <p:spPr>
          <a:xfrm>
            <a:off x="3124200" y="6356350"/>
            <a:ext cx="3429000" cy="365125"/>
          </a:xfrm>
        </p:spPr>
        <p:txBody>
          <a:bodyPr/>
          <a:lstStyle/>
          <a:p>
            <a:r>
              <a:rPr lang="en-US" dirty="0"/>
              <a:t>AEL WIOA Summer Institute June 20 - 23, 2017</a:t>
            </a:r>
          </a:p>
        </p:txBody>
      </p:sp>
      <p:sp>
        <p:nvSpPr>
          <p:cNvPr id="5" name="Slide Number Placeholder 4"/>
          <p:cNvSpPr>
            <a:spLocks noGrp="1"/>
          </p:cNvSpPr>
          <p:nvPr>
            <p:ph type="sldNum" sz="quarter" idx="12"/>
          </p:nvPr>
        </p:nvSpPr>
        <p:spPr/>
        <p:txBody>
          <a:bodyPr/>
          <a:lstStyle/>
          <a:p>
            <a:fld id="{D1A9D7C6-8A43-455F-A4F1-071D9BEE9EFC}" type="slidenum">
              <a:rPr lang="en-US" smtClean="0"/>
              <a:t>9</a:t>
            </a:fld>
            <a:endParaRPr lang="en-US"/>
          </a:p>
        </p:txBody>
      </p:sp>
    </p:spTree>
    <p:extLst>
      <p:ext uri="{BB962C8B-B14F-4D97-AF65-F5344CB8AC3E}">
        <p14:creationId xmlns:p14="http://schemas.microsoft.com/office/powerpoint/2010/main" val="24457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1936</Words>
  <Application>Microsoft Office PowerPoint</Application>
  <PresentationFormat>On-screen Show (4:3)</PresentationFormat>
  <Paragraphs>234</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Aharoni</vt:lpstr>
      <vt:lpstr>Arial</vt:lpstr>
      <vt:lpstr>Calibri</vt:lpstr>
      <vt:lpstr>Wingdings</vt:lpstr>
      <vt:lpstr>Office Theme</vt:lpstr>
      <vt:lpstr>Your B-1 and How to use it: Year 4 and the core 34  Diana Blackwell, Board &amp; Special Initiatives (BSIC) Lori Slayton, Adult Education &amp; Literacy</vt:lpstr>
      <vt:lpstr>SAMPLE Attachment B-1 Year 4 (Budget Form)</vt:lpstr>
      <vt:lpstr>B-1 CDER View Tab</vt:lpstr>
      <vt:lpstr>B-1 Cost Category Descriptions Tab</vt:lpstr>
      <vt:lpstr>Budget Adjustments vs. Budget Amendments</vt:lpstr>
      <vt:lpstr>Budget Adjustments vs. Budget Amendments</vt:lpstr>
      <vt:lpstr>Budget Adjustments vs. Budget Amendments</vt:lpstr>
      <vt:lpstr>SAMPLE Contract Action Request Form (CAR)</vt:lpstr>
      <vt:lpstr>Budget Adjustments vs. Budget Amendments</vt:lpstr>
      <vt:lpstr>Cost Categories</vt:lpstr>
      <vt:lpstr>AEL Cost Category Types</vt:lpstr>
      <vt:lpstr>AEL Regular Cost Categories</vt:lpstr>
      <vt:lpstr>SAMPLE Attachment B-1 Year 4 (Budget Form)</vt:lpstr>
      <vt:lpstr>AEL Supplemental Categories</vt:lpstr>
      <vt:lpstr>B-1 CDER View Tab</vt:lpstr>
      <vt:lpstr>COST ALLOCATION</vt:lpstr>
      <vt:lpstr>COST ALLOCATION</vt:lpstr>
      <vt:lpstr>AEL LETTER 04-15 – COST ALLOCATION</vt:lpstr>
      <vt:lpstr>COST OBJECTIVES</vt:lpstr>
      <vt:lpstr>COST ALLOCATION</vt:lpstr>
      <vt:lpstr>COST ALLOCATION PLAN</vt:lpstr>
      <vt:lpstr>COST ALLOCATION PLAN</vt:lpstr>
      <vt:lpstr>SAMPLE Required Cost Allocation Plan  </vt:lpstr>
      <vt:lpstr>B-1’s, Year 4 and the Core 34</vt:lpstr>
    </vt:vector>
  </TitlesOfParts>
  <Company>Texas Workforce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Categories</dc:title>
  <dc:creator>Slayton, Lori</dc:creator>
  <cp:lastModifiedBy>Goyco, Jorge A</cp:lastModifiedBy>
  <cp:revision>55</cp:revision>
  <cp:lastPrinted>2017-06-14T15:03:10Z</cp:lastPrinted>
  <dcterms:created xsi:type="dcterms:W3CDTF">2017-06-13T16:26:34Z</dcterms:created>
  <dcterms:modified xsi:type="dcterms:W3CDTF">2018-04-19T19:48:07Z</dcterms:modified>
</cp:coreProperties>
</file>